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5"/>
  </p:notesMasterIdLst>
  <p:handoutMasterIdLst>
    <p:handoutMasterId r:id="rId76"/>
  </p:handoutMasterIdLst>
  <p:sldIdLst>
    <p:sldId id="584" r:id="rId2"/>
    <p:sldId id="579" r:id="rId3"/>
    <p:sldId id="670" r:id="rId4"/>
    <p:sldId id="587" r:id="rId5"/>
    <p:sldId id="671" r:id="rId6"/>
    <p:sldId id="649" r:id="rId7"/>
    <p:sldId id="561" r:id="rId8"/>
    <p:sldId id="580" r:id="rId9"/>
    <p:sldId id="589" r:id="rId10"/>
    <p:sldId id="558" r:id="rId11"/>
    <p:sldId id="562" r:id="rId12"/>
    <p:sldId id="629" r:id="rId13"/>
    <p:sldId id="669" r:id="rId14"/>
    <p:sldId id="676" r:id="rId15"/>
    <p:sldId id="677" r:id="rId16"/>
    <p:sldId id="678" r:id="rId17"/>
    <p:sldId id="679" r:id="rId18"/>
    <p:sldId id="680" r:id="rId19"/>
    <p:sldId id="681" r:id="rId20"/>
    <p:sldId id="682" r:id="rId21"/>
    <p:sldId id="683" r:id="rId22"/>
    <p:sldId id="684" r:id="rId23"/>
    <p:sldId id="673" r:id="rId24"/>
    <p:sldId id="674" r:id="rId25"/>
    <p:sldId id="644" r:id="rId26"/>
    <p:sldId id="653" r:id="rId27"/>
    <p:sldId id="654" r:id="rId28"/>
    <p:sldId id="655" r:id="rId29"/>
    <p:sldId id="657" r:id="rId30"/>
    <p:sldId id="656" r:id="rId31"/>
    <p:sldId id="563" r:id="rId32"/>
    <p:sldId id="506" r:id="rId33"/>
    <p:sldId id="524" r:id="rId34"/>
    <p:sldId id="664" r:id="rId35"/>
    <p:sldId id="665" r:id="rId36"/>
    <p:sldId id="667" r:id="rId37"/>
    <p:sldId id="666" r:id="rId38"/>
    <p:sldId id="668" r:id="rId39"/>
    <p:sldId id="509" r:id="rId40"/>
    <p:sldId id="525" r:id="rId41"/>
    <p:sldId id="660" r:id="rId42"/>
    <p:sldId id="659" r:id="rId43"/>
    <p:sldId id="661" r:id="rId44"/>
    <p:sldId id="663" r:id="rId45"/>
    <p:sldId id="640" r:id="rId46"/>
    <p:sldId id="641" r:id="rId47"/>
    <p:sldId id="642" r:id="rId48"/>
    <p:sldId id="643" r:id="rId49"/>
    <p:sldId id="624" r:id="rId50"/>
    <p:sldId id="645" r:id="rId51"/>
    <p:sldId id="646" r:id="rId52"/>
    <p:sldId id="647" r:id="rId53"/>
    <p:sldId id="648" r:id="rId54"/>
    <p:sldId id="652" r:id="rId55"/>
    <p:sldId id="662" r:id="rId56"/>
    <p:sldId id="672" r:id="rId57"/>
    <p:sldId id="687" r:id="rId58"/>
    <p:sldId id="688" r:id="rId59"/>
    <p:sldId id="685" r:id="rId60"/>
    <p:sldId id="686" r:id="rId61"/>
    <p:sldId id="388" r:id="rId62"/>
    <p:sldId id="440" r:id="rId63"/>
    <p:sldId id="389" r:id="rId64"/>
    <p:sldId id="450" r:id="rId65"/>
    <p:sldId id="390" r:id="rId66"/>
    <p:sldId id="391" r:id="rId67"/>
    <p:sldId id="392" r:id="rId68"/>
    <p:sldId id="393" r:id="rId69"/>
    <p:sldId id="394" r:id="rId70"/>
    <p:sldId id="529" r:id="rId71"/>
    <p:sldId id="675" r:id="rId72"/>
    <p:sldId id="456" r:id="rId73"/>
    <p:sldId id="658" r:id="rId74"/>
  </p:sldIdLst>
  <p:sldSz cx="9144000" cy="6858000" type="screen4x3"/>
  <p:notesSz cx="6797675" cy="9928225"/>
  <p:defaultTextStyle>
    <a:defPPr>
      <a:defRPr lang="pt-BR"/>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 - Geiza / Validação" initials="D-G/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9"/>
    <a:srgbClr val="FFFFFF"/>
    <a:srgbClr val="3561FF"/>
    <a:srgbClr val="06569F"/>
    <a:srgbClr val="666CB2"/>
    <a:srgbClr val="1EBCEE"/>
    <a:srgbClr val="E91BA4"/>
    <a:srgbClr val="ADEAED"/>
    <a:srgbClr val="F2C722"/>
    <a:srgbClr val="0D8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89369" autoAdjust="0"/>
  </p:normalViewPr>
  <p:slideViewPr>
    <p:cSldViewPr>
      <p:cViewPr>
        <p:scale>
          <a:sx n="75" d="100"/>
          <a:sy n="75" d="100"/>
        </p:scale>
        <p:origin x="131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80"/>
    </p:cViewPr>
  </p:sorterViewPr>
  <p:notesViewPr>
    <p:cSldViewPr>
      <p:cViewPr varScale="1">
        <p:scale>
          <a:sx n="56" d="100"/>
          <a:sy n="56" d="100"/>
        </p:scale>
        <p:origin x="-1860"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99331" name="Rectangle 3"/>
          <p:cNvSpPr>
            <a:spLocks noGrp="1" noChangeArrowheads="1"/>
          </p:cNvSpPr>
          <p:nvPr>
            <p:ph type="dt" sz="quarter"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DA6FB71A-7A3F-4398-AB31-66135BFD8398}" type="datetimeFigureOut">
              <a:rPr lang="pt-BR"/>
              <a:pPr>
                <a:defRPr/>
              </a:pPr>
              <a:t>18/03/2021</a:t>
            </a:fld>
            <a:endParaRPr lang="pt-BR"/>
          </a:p>
        </p:txBody>
      </p:sp>
      <p:sp>
        <p:nvSpPr>
          <p:cNvPr id="99332" name="Rectangle 4"/>
          <p:cNvSpPr>
            <a:spLocks noGrp="1" noChangeArrowheads="1"/>
          </p:cNvSpPr>
          <p:nvPr>
            <p:ph type="ftr" sz="quarter" idx="2"/>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99333" name="Rectangle 5"/>
          <p:cNvSpPr>
            <a:spLocks noGrp="1" noChangeArrowheads="1"/>
          </p:cNvSpPr>
          <p:nvPr>
            <p:ph type="sldNum" sz="quarter" idx="3"/>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CE55FD7C-535F-4A56-8A13-07265CD1BA1B}" type="slidenum">
              <a:rPr lang="pt-BR"/>
              <a:pPr>
                <a:defRPr/>
              </a:pPr>
              <a:t>‹nº›</a:t>
            </a:fld>
            <a:endParaRPr lang="pt-BR"/>
          </a:p>
        </p:txBody>
      </p:sp>
    </p:spTree>
    <p:extLst>
      <p:ext uri="{BB962C8B-B14F-4D97-AF65-F5344CB8AC3E}">
        <p14:creationId xmlns:p14="http://schemas.microsoft.com/office/powerpoint/2010/main" val="127159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eaLnBrk="0" hangingPunct="0">
              <a:defRPr sz="1200" b="0">
                <a:latin typeface="Arial" charset="0"/>
              </a:defRPr>
            </a:lvl1pPr>
          </a:lstStyle>
          <a:p>
            <a:pPr>
              <a:defRPr/>
            </a:pPr>
            <a:endParaRPr lang="pt-BR"/>
          </a:p>
        </p:txBody>
      </p:sp>
      <p:sp>
        <p:nvSpPr>
          <p:cNvPr id="51203" name="Rectangle 3"/>
          <p:cNvSpPr>
            <a:spLocks noGrp="1" noChangeArrowheads="1"/>
          </p:cNvSpPr>
          <p:nvPr>
            <p:ph type="dt" idx="1"/>
          </p:nvPr>
        </p:nvSpPr>
        <p:spPr bwMode="auto">
          <a:xfrm>
            <a:off x="3849689" y="1"/>
            <a:ext cx="2946400" cy="496888"/>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eaLnBrk="0" hangingPunct="0">
              <a:defRPr sz="1200" b="0">
                <a:latin typeface="Arial" charset="0"/>
              </a:defRPr>
            </a:lvl1pPr>
          </a:lstStyle>
          <a:p>
            <a:pPr>
              <a:defRPr/>
            </a:pPr>
            <a:fld id="{1DCE06DF-01B1-4BED-940C-9402E62E6C26}" type="datetimeFigureOut">
              <a:rPr lang="pt-BR"/>
              <a:pPr>
                <a:defRPr/>
              </a:pPr>
              <a:t>18/03/2021</a:t>
            </a:fld>
            <a:endParaRPr lang="pt-BR"/>
          </a:p>
        </p:txBody>
      </p:sp>
      <p:sp>
        <p:nvSpPr>
          <p:cNvPr id="1843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5"/>
          <p:cNvSpPr>
            <a:spLocks noGrp="1" noChangeArrowheads="1"/>
          </p:cNvSpPr>
          <p:nvPr>
            <p:ph type="body" sz="quarter" idx="3"/>
          </p:nvPr>
        </p:nvSpPr>
        <p:spPr bwMode="auto">
          <a:xfrm>
            <a:off x="679450" y="4716464"/>
            <a:ext cx="5438775" cy="4467225"/>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51206" name="Rectangle 6"/>
          <p:cNvSpPr>
            <a:spLocks noGrp="1" noChangeArrowheads="1"/>
          </p:cNvSpPr>
          <p:nvPr>
            <p:ph type="ftr" sz="quarter" idx="4"/>
          </p:nvPr>
        </p:nvSpPr>
        <p:spPr bwMode="auto">
          <a:xfrm>
            <a:off x="0"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eaLnBrk="0" hangingPunct="0">
              <a:defRPr sz="1200" b="0">
                <a:latin typeface="Arial" charset="0"/>
              </a:defRPr>
            </a:lvl1pPr>
          </a:lstStyle>
          <a:p>
            <a:pPr>
              <a:defRPr/>
            </a:pPr>
            <a:endParaRPr lang="pt-BR"/>
          </a:p>
        </p:txBody>
      </p:sp>
      <p:sp>
        <p:nvSpPr>
          <p:cNvPr id="51207" name="Rectangle 7"/>
          <p:cNvSpPr>
            <a:spLocks noGrp="1" noChangeArrowheads="1"/>
          </p:cNvSpPr>
          <p:nvPr>
            <p:ph type="sldNum" sz="quarter" idx="5"/>
          </p:nvPr>
        </p:nvSpPr>
        <p:spPr bwMode="auto">
          <a:xfrm>
            <a:off x="3849689" y="9429751"/>
            <a:ext cx="2946400" cy="496888"/>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eaLnBrk="0" hangingPunct="0">
              <a:defRPr sz="1200" b="0">
                <a:latin typeface="Arial" charset="0"/>
              </a:defRPr>
            </a:lvl1pPr>
          </a:lstStyle>
          <a:p>
            <a:pPr>
              <a:defRPr/>
            </a:pPr>
            <a:fld id="{39BCE5E4-BFD6-42E6-A294-8B5BF482C2EE}" type="slidenum">
              <a:rPr lang="pt-BR"/>
              <a:pPr>
                <a:defRPr/>
              </a:pPr>
              <a:t>‹nº›</a:t>
            </a:fld>
            <a:endParaRPr lang="pt-BR"/>
          </a:p>
        </p:txBody>
      </p:sp>
    </p:spTree>
    <p:extLst>
      <p:ext uri="{BB962C8B-B14F-4D97-AF65-F5344CB8AC3E}">
        <p14:creationId xmlns:p14="http://schemas.microsoft.com/office/powerpoint/2010/main" val="2146741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39BCE5E4-BFD6-42E6-A294-8B5BF482C2EE}" type="slidenum">
              <a:rPr lang="pt-BR" smtClean="0"/>
              <a:pPr>
                <a:defRPr/>
              </a:pPr>
              <a:t>7</a:t>
            </a:fld>
            <a:endParaRPr lang="pt-BR"/>
          </a:p>
        </p:txBody>
      </p:sp>
    </p:spTree>
    <p:extLst>
      <p:ext uri="{BB962C8B-B14F-4D97-AF65-F5344CB8AC3E}">
        <p14:creationId xmlns:p14="http://schemas.microsoft.com/office/powerpoint/2010/main" val="269587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dirty="0"/>
          </a:p>
        </p:txBody>
      </p:sp>
      <p:sp>
        <p:nvSpPr>
          <p:cNvPr id="563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3C2F62-AF8B-4BD1-9441-C6ADE5578BEA}" type="slidenum">
              <a:rPr lang="pt-BR" altLang="pt-BR" smtClean="0">
                <a:latin typeface="Arial" panose="020B0604020202020204" pitchFamily="34" charset="0"/>
              </a:rPr>
              <a:pPr>
                <a:spcBef>
                  <a:spcPct val="0"/>
                </a:spcBef>
              </a:pPr>
              <a:t>72</a:t>
            </a:fld>
            <a:endParaRPr lang="pt-BR" altLang="pt-BR">
              <a:latin typeface="Arial" panose="020B0604020202020204" pitchFamily="34" charset="0"/>
            </a:endParaRPr>
          </a:p>
        </p:txBody>
      </p:sp>
    </p:spTree>
    <p:extLst>
      <p:ext uri="{BB962C8B-B14F-4D97-AF65-F5344CB8AC3E}">
        <p14:creationId xmlns:p14="http://schemas.microsoft.com/office/powerpoint/2010/main" val="720408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dirty="0"/>
          </a:p>
        </p:txBody>
      </p:sp>
      <p:sp>
        <p:nvSpPr>
          <p:cNvPr id="563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3C2F62-AF8B-4BD1-9441-C6ADE5578BEA}" type="slidenum">
              <a:rPr lang="pt-BR" altLang="pt-BR" smtClean="0">
                <a:latin typeface="Arial" panose="020B0604020202020204" pitchFamily="34" charset="0"/>
              </a:rPr>
              <a:pPr>
                <a:spcBef>
                  <a:spcPct val="0"/>
                </a:spcBef>
              </a:pPr>
              <a:t>73</a:t>
            </a:fld>
            <a:endParaRPr lang="pt-BR" altLang="pt-BR">
              <a:latin typeface="Arial" panose="020B0604020202020204" pitchFamily="34" charset="0"/>
            </a:endParaRPr>
          </a:p>
        </p:txBody>
      </p:sp>
    </p:spTree>
    <p:extLst>
      <p:ext uri="{BB962C8B-B14F-4D97-AF65-F5344CB8AC3E}">
        <p14:creationId xmlns:p14="http://schemas.microsoft.com/office/powerpoint/2010/main" val="659830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E87BE2FD-5984-425C-9433-E19AC76946B2}" type="datetimeFigureOut">
              <a:rPr lang="en-US"/>
              <a:pPr>
                <a:defRPr/>
              </a:pPr>
              <a:t>3/18/2021</a:t>
            </a:fld>
            <a:endParaRPr lang="en-US" dirty="0">
              <a:solidFill>
                <a:srgbClr val="FFFFFF"/>
              </a:solidFill>
            </a:endParaRPr>
          </a:p>
        </p:txBody>
      </p:sp>
      <p:sp>
        <p:nvSpPr>
          <p:cNvPr id="5" name="Espaço Reservado para Rodapé 4"/>
          <p:cNvSpPr>
            <a:spLocks noGrp="1"/>
          </p:cNvSpPr>
          <p:nvPr>
            <p:ph type="ftr" sz="quarter" idx="11"/>
          </p:nvPr>
        </p:nvSpPr>
        <p:spPr/>
        <p:txBody>
          <a:bodyPr/>
          <a:lstStyle>
            <a:lvl1pPr algn="ctr">
              <a:defRPr sz="1200">
                <a:solidFill>
                  <a:schemeClr val="accent1">
                    <a:tint val="20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6964F445-C743-4C2D-AC8D-15AC6BFFD0EC}" type="slidenum">
              <a:rPr lang="en-US"/>
              <a:pPr>
                <a:defRPr/>
              </a:pPr>
              <a:t>‹nº›</a:t>
            </a:fld>
            <a:endParaRPr lang="en-US" dirty="0">
              <a:solidFill>
                <a:srgbClr val="FFFFFF"/>
              </a:solidFill>
            </a:endParaRPr>
          </a:p>
        </p:txBody>
      </p:sp>
    </p:spTree>
    <p:extLst>
      <p:ext uri="{BB962C8B-B14F-4D97-AF65-F5344CB8AC3E}">
        <p14:creationId xmlns:p14="http://schemas.microsoft.com/office/powerpoint/2010/main" val="333617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5668D6F1-12F4-4EA3-A290-CB0487A22B6A}" type="datetimeFigureOut">
              <a:rPr lang="en-US"/>
              <a:pPr>
                <a:defRPr/>
              </a:pPr>
              <a:t>3/18/2021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D1E23802-0EE0-4328-A01B-22A96134F3C0}" type="slidenum">
              <a:rPr lang="en-US"/>
              <a:pPr>
                <a:defRPr/>
              </a:pPr>
              <a:t>‹nº›</a:t>
            </a:fld>
            <a:endParaRPr lang="en-US"/>
          </a:p>
        </p:txBody>
      </p:sp>
    </p:spTree>
    <p:extLst>
      <p:ext uri="{BB962C8B-B14F-4D97-AF65-F5344CB8AC3E}">
        <p14:creationId xmlns:p14="http://schemas.microsoft.com/office/powerpoint/2010/main" val="33791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727DBCFA-F67E-4A30-AE41-9E84EA0DF64D}" type="datetimeFigureOut">
              <a:rPr lang="en-US"/>
              <a:pPr>
                <a:defRPr/>
              </a:pPr>
              <a:t>3/18/2021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F9397EC8-82AF-4170-A79B-724AD14A6F7F}" type="slidenum">
              <a:rPr lang="en-US"/>
              <a:pPr>
                <a:defRPr/>
              </a:pPr>
              <a:t>‹nº›</a:t>
            </a:fld>
            <a:endParaRPr lang="en-US"/>
          </a:p>
        </p:txBody>
      </p:sp>
    </p:spTree>
    <p:extLst>
      <p:ext uri="{BB962C8B-B14F-4D97-AF65-F5344CB8AC3E}">
        <p14:creationId xmlns:p14="http://schemas.microsoft.com/office/powerpoint/2010/main" val="2802454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Alt.">
    <p:spTree>
      <p:nvGrpSpPr>
        <p:cNvPr id="1" name=""/>
        <p:cNvGrpSpPr/>
        <p:nvPr/>
      </p:nvGrpSpPr>
      <p:grpSpPr>
        <a:xfrm>
          <a:off x="0" y="0"/>
          <a:ext cx="0" cy="0"/>
          <a:chOff x="0" y="0"/>
          <a:chExt cx="0" cy="0"/>
        </a:xfrm>
      </p:grpSpPr>
      <p:pic>
        <p:nvPicPr>
          <p:cNvPr id="10" name="Imagem 8" descr="Onda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 y="5254015"/>
            <a:ext cx="9144000" cy="160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rot="16200000" flipH="1">
            <a:off x="4014799" y="-4014794"/>
            <a:ext cx="1114404" cy="9144002"/>
          </a:xfrm>
          <a:prstGeom prst="rect">
            <a:avLst/>
          </a:prstGeom>
          <a:solidFill>
            <a:srgbClr val="765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p>
            <a:pPr eaLnBrk="1" latinLnBrk="0" hangingPunct="1"/>
            <a:endParaRPr lang="en-US" sz="14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400" dirty="0">
              <a:solidFill>
                <a:schemeClr val="tx2"/>
              </a:solidFill>
            </a:endParaRPr>
          </a:p>
        </p:txBody>
      </p:sp>
      <p:sp>
        <p:nvSpPr>
          <p:cNvPr id="6" name="Slide Number Placeholder 5"/>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‹nº›</a:t>
            </a:fld>
            <a:endParaRPr kumimoji="0" lang="en-US" sz="1400" b="1" dirty="0">
              <a:solidFill>
                <a:srgbClr val="FFFFFF"/>
              </a:solidFill>
            </a:endParaRPr>
          </a:p>
        </p:txBody>
      </p:sp>
      <p:sp>
        <p:nvSpPr>
          <p:cNvPr id="11" name="Rectangle 10"/>
          <p:cNvSpPr/>
          <p:nvPr userDrawn="1"/>
        </p:nvSpPr>
        <p:spPr>
          <a:xfrm rot="16200000" flipH="1">
            <a:off x="4429119" y="-3228983"/>
            <a:ext cx="285767" cy="9144002"/>
          </a:xfrm>
          <a:prstGeom prst="rect">
            <a:avLst/>
          </a:prstGeom>
          <a:solidFill>
            <a:srgbClr val="E0A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Shape 45"/>
          <p:cNvSpPr txBox="1">
            <a:spLocks noGrp="1"/>
          </p:cNvSpPr>
          <p:nvPr>
            <p:ph type="title"/>
          </p:nvPr>
        </p:nvSpPr>
        <p:spPr>
          <a:xfrm>
            <a:off x="498475" y="-23"/>
            <a:ext cx="7556312" cy="1116104"/>
          </a:xfrm>
          <a:prstGeom prst="rect">
            <a:avLst/>
          </a:prstGeom>
          <a:noFill/>
          <a:ln>
            <a:noFill/>
          </a:ln>
        </p:spPr>
        <p:txBody>
          <a:bodyPr lIns="91425" tIns="91425" rIns="91425" bIns="91425" anchor="ctr" anchorCtr="0"/>
          <a:lstStyle>
            <a:lvl1pPr algn="l" rtl="0">
              <a:spcBef>
                <a:spcPts val="0"/>
              </a:spcBef>
              <a:buClr>
                <a:srgbClr val="1B5E89"/>
              </a:buClr>
              <a:buFont typeface="Calibri"/>
              <a:buNone/>
              <a:defRPr sz="3600" b="1">
                <a:solidFill>
                  <a:schemeClr val="bg1"/>
                </a:solidFill>
                <a:latin typeface="Calibri" pitchFamily="34" charset="0"/>
                <a:cs typeface="Calibri" pitchFamily="34"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2" name="Shape 28"/>
          <p:cNvSpPr txBox="1">
            <a:spLocks noGrp="1"/>
          </p:cNvSpPr>
          <p:nvPr>
            <p:ph type="body" idx="1"/>
          </p:nvPr>
        </p:nvSpPr>
        <p:spPr>
          <a:xfrm>
            <a:off x="498475" y="1543037"/>
            <a:ext cx="7556312" cy="4144962"/>
          </a:xfrm>
          <a:prstGeom prst="rect">
            <a:avLst/>
          </a:prstGeom>
          <a:noFill/>
          <a:ln>
            <a:noFill/>
          </a:ln>
        </p:spPr>
        <p:txBody>
          <a:bodyPr lIns="91425" tIns="91425" rIns="91425" bIns="91425" anchor="t" anchorCtr="0"/>
          <a:lstStyle>
            <a:lvl1pPr rtl="0">
              <a:spcBef>
                <a:spcPts val="0"/>
              </a:spcBef>
              <a:defRPr sz="1800">
                <a:solidFill>
                  <a:srgbClr val="1F7F9A"/>
                </a:solidFill>
                <a:latin typeface="Calibri" pitchFamily="34"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48998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678E82D8-3D17-4287-8A44-2E5225BECAC4}" type="datetimeFigureOut">
              <a:rPr lang="en-US"/>
              <a:pPr>
                <a:defRPr/>
              </a:pPr>
              <a:t>3/18/2021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5EA4D27-2C67-4AFE-85B6-5CE9CD309824}" type="slidenum">
              <a:rPr lang="en-US"/>
              <a:pPr>
                <a:defRPr/>
              </a:pPr>
              <a:t>‹nº›</a:t>
            </a:fld>
            <a:endParaRPr lang="en-US"/>
          </a:p>
        </p:txBody>
      </p:sp>
    </p:spTree>
    <p:extLst>
      <p:ext uri="{BB962C8B-B14F-4D97-AF65-F5344CB8AC3E}">
        <p14:creationId xmlns:p14="http://schemas.microsoft.com/office/powerpoint/2010/main" val="266067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83F36AA-4A3B-483E-A22F-6FFF4FC048F6}" type="datetimeFigureOut">
              <a:rPr lang="en-US"/>
              <a:pPr>
                <a:defRPr/>
              </a:pPr>
              <a:t>3/18/2021</a:t>
            </a:fld>
            <a:endParaRPr lang="en-US"/>
          </a:p>
        </p:txBody>
      </p:sp>
      <p:sp>
        <p:nvSpPr>
          <p:cNvPr id="5" name="Espaço Reservado para Rodapé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Espaço Reservado para Número de Slide 5"/>
          <p:cNvSpPr>
            <a:spLocks noGrp="1"/>
          </p:cNvSpPr>
          <p:nvPr>
            <p:ph type="sldNum" sz="quarter" idx="12"/>
          </p:nvPr>
        </p:nvSpPr>
        <p:spPr/>
        <p:txBody>
          <a:bodyPr/>
          <a:lstStyle>
            <a:lvl1pPr>
              <a:defRPr/>
            </a:lvl1pPr>
          </a:lstStyle>
          <a:p>
            <a:pPr>
              <a:defRPr/>
            </a:pPr>
            <a:fld id="{5C3C3E65-542B-494A-B6E1-2588A091639F}" type="slidenum">
              <a:rPr lang="en-US"/>
              <a:pPr>
                <a:defRPr/>
              </a:pPr>
              <a:t>‹nº›</a:t>
            </a:fld>
            <a:endParaRPr lang="en-US"/>
          </a:p>
        </p:txBody>
      </p:sp>
    </p:spTree>
    <p:extLst>
      <p:ext uri="{BB962C8B-B14F-4D97-AF65-F5344CB8AC3E}">
        <p14:creationId xmlns:p14="http://schemas.microsoft.com/office/powerpoint/2010/main" val="25611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lvl1pPr>
              <a:defRPr/>
            </a:lvl1pPr>
          </a:lstStyle>
          <a:p>
            <a:pPr>
              <a:defRPr/>
            </a:pPr>
            <a:fld id="{0643DBA8-570A-4990-A68C-A2A227069A6F}" type="datetimeFigureOut">
              <a:rPr lang="en-US"/>
              <a:pPr>
                <a:defRPr/>
              </a:pPr>
              <a:t>3/18/2021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49E02C49-B825-4788-AADD-6D6A1940F574}" type="slidenum">
              <a:rPr lang="en-US"/>
              <a:pPr>
                <a:defRPr/>
              </a:pPr>
              <a:t>‹nº›</a:t>
            </a:fld>
            <a:endParaRPr lang="en-US"/>
          </a:p>
        </p:txBody>
      </p:sp>
    </p:spTree>
    <p:extLst>
      <p:ext uri="{BB962C8B-B14F-4D97-AF65-F5344CB8AC3E}">
        <p14:creationId xmlns:p14="http://schemas.microsoft.com/office/powerpoint/2010/main" val="358846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7624B8B8-A009-40E3-87BC-EAEDB603A6A1}" type="datetimeFigureOut">
              <a:rPr lang="en-US"/>
              <a:pPr>
                <a:defRPr/>
              </a:pPr>
              <a:t>3/18/2021</a:t>
            </a:fld>
            <a:endParaRPr lang="en-US"/>
          </a:p>
        </p:txBody>
      </p:sp>
      <p:sp>
        <p:nvSpPr>
          <p:cNvPr id="8" name="Espaço Reservado para Rodapé 7"/>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9" name="Espaço Reservado para Número de Slide 8"/>
          <p:cNvSpPr>
            <a:spLocks noGrp="1"/>
          </p:cNvSpPr>
          <p:nvPr>
            <p:ph type="sldNum" sz="quarter" idx="12"/>
          </p:nvPr>
        </p:nvSpPr>
        <p:spPr/>
        <p:txBody>
          <a:bodyPr/>
          <a:lstStyle>
            <a:lvl1pPr>
              <a:defRPr/>
            </a:lvl1pPr>
          </a:lstStyle>
          <a:p>
            <a:pPr>
              <a:defRPr/>
            </a:pPr>
            <a:fld id="{ECE8E860-339E-42F7-8EA4-60FC61FC129A}" type="slidenum">
              <a:rPr lang="en-US"/>
              <a:pPr>
                <a:defRPr/>
              </a:pPr>
              <a:t>‹nº›</a:t>
            </a:fld>
            <a:endParaRPr lang="en-US"/>
          </a:p>
        </p:txBody>
      </p:sp>
    </p:spTree>
    <p:extLst>
      <p:ext uri="{BB962C8B-B14F-4D97-AF65-F5344CB8AC3E}">
        <p14:creationId xmlns:p14="http://schemas.microsoft.com/office/powerpoint/2010/main" val="323914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F81A8938-763D-4A5A-9B35-5A5D139B5B5B}" type="datetimeFigureOut">
              <a:rPr lang="en-US"/>
              <a:pPr>
                <a:defRPr/>
              </a:pPr>
              <a:t>3/18/2021</a:t>
            </a:fld>
            <a:endParaRPr lang="en-US"/>
          </a:p>
        </p:txBody>
      </p:sp>
      <p:sp>
        <p:nvSpPr>
          <p:cNvPr id="4" name="Espaço Reservado para Rodapé 3"/>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5" name="Espaço Reservado para Número de Slide 4"/>
          <p:cNvSpPr>
            <a:spLocks noGrp="1"/>
          </p:cNvSpPr>
          <p:nvPr>
            <p:ph type="sldNum" sz="quarter" idx="12"/>
          </p:nvPr>
        </p:nvSpPr>
        <p:spPr/>
        <p:txBody>
          <a:bodyPr/>
          <a:lstStyle>
            <a:lvl1pPr>
              <a:defRPr/>
            </a:lvl1pPr>
          </a:lstStyle>
          <a:p>
            <a:pPr>
              <a:defRPr/>
            </a:pPr>
            <a:fld id="{3CCBC5F2-DA11-4ED5-A476-25CCDF0C1EA6}" type="slidenum">
              <a:rPr lang="en-US"/>
              <a:pPr>
                <a:defRPr/>
              </a:pPr>
              <a:t>‹nº›</a:t>
            </a:fld>
            <a:endParaRPr lang="en-US"/>
          </a:p>
        </p:txBody>
      </p:sp>
    </p:spTree>
    <p:extLst>
      <p:ext uri="{BB962C8B-B14F-4D97-AF65-F5344CB8AC3E}">
        <p14:creationId xmlns:p14="http://schemas.microsoft.com/office/powerpoint/2010/main" val="3436893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tângulo 1"/>
          <p:cNvSpPr/>
          <p:nvPr userDrawn="1"/>
        </p:nvSpPr>
        <p:spPr>
          <a:xfrm>
            <a:off x="0" y="142875"/>
            <a:ext cx="642938" cy="107156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Retângulo 2"/>
          <p:cNvSpPr/>
          <p:nvPr userDrawn="1"/>
        </p:nvSpPr>
        <p:spPr>
          <a:xfrm>
            <a:off x="0" y="0"/>
            <a:ext cx="642938" cy="10096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 name="Imagem 8" descr="Onda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5213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userDrawn="1"/>
        </p:nvCxnSpPr>
        <p:spPr>
          <a:xfrm>
            <a:off x="857250" y="1208088"/>
            <a:ext cx="8286750" cy="63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0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89464D79-67AA-4F01-B88E-D294BB310B88}" type="datetimeFigureOut">
              <a:rPr lang="en-US"/>
              <a:pPr>
                <a:defRPr/>
              </a:pPr>
              <a:t>3/18/2021</a:t>
            </a:fld>
            <a:endParaRPr lang="en-US"/>
          </a:p>
        </p:txBody>
      </p:sp>
      <p:sp>
        <p:nvSpPr>
          <p:cNvPr id="6" name="Espaço Reservado para Rodapé 5"/>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D459CC33-2027-455C-A59D-20975FC5B69C}" type="slidenum">
              <a:rPr lang="en-US"/>
              <a:pPr>
                <a:defRPr/>
              </a:pPr>
              <a:t>‹nº›</a:t>
            </a:fld>
            <a:endParaRPr lang="en-US"/>
          </a:p>
        </p:txBody>
      </p:sp>
    </p:spTree>
    <p:extLst>
      <p:ext uri="{BB962C8B-B14F-4D97-AF65-F5344CB8AC3E}">
        <p14:creationId xmlns:p14="http://schemas.microsoft.com/office/powerpoint/2010/main" val="20404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F0A0D3DC-E846-46AA-B717-A001D662F9B9}" type="datetimeFigureOut">
              <a:rPr lang="en-US"/>
              <a:pPr>
                <a:defRPr/>
              </a:pPr>
              <a:t>3/18/2021</a:t>
            </a:fld>
            <a:endParaRPr lang="en-US">
              <a:solidFill>
                <a:schemeClr val="tx1"/>
              </a:solidFill>
            </a:endParaRPr>
          </a:p>
        </p:txBody>
      </p:sp>
      <p:sp>
        <p:nvSpPr>
          <p:cNvPr id="6" name="Espaço Reservado para Rodapé 5"/>
          <p:cNvSpPr>
            <a:spLocks noGrp="1"/>
          </p:cNvSpPr>
          <p:nvPr>
            <p:ph type="ftr" sz="quarter" idx="11"/>
          </p:nvPr>
        </p:nvSpPr>
        <p:spPr/>
        <p:txBody>
          <a:bodyPr/>
          <a:lstStyle>
            <a:lvl1pPr algn="ctr">
              <a:defRPr sz="1200"/>
            </a:lvl1pPr>
          </a:lstStyle>
          <a:p>
            <a:pPr>
              <a:defRPr/>
            </a:pPr>
            <a:endParaRPr lang="en-US"/>
          </a:p>
        </p:txBody>
      </p:sp>
      <p:sp>
        <p:nvSpPr>
          <p:cNvPr id="7" name="Espaço Reservado para Número de Slide 6"/>
          <p:cNvSpPr>
            <a:spLocks noGrp="1"/>
          </p:cNvSpPr>
          <p:nvPr>
            <p:ph type="sldNum" sz="quarter" idx="12"/>
          </p:nvPr>
        </p:nvSpPr>
        <p:spPr/>
        <p:txBody>
          <a:bodyPr/>
          <a:lstStyle>
            <a:lvl1pPr>
              <a:defRPr/>
            </a:lvl1pPr>
          </a:lstStyle>
          <a:p>
            <a:pPr>
              <a:defRPr/>
            </a:pPr>
            <a:fld id="{042CB0AD-B774-4679-B8C8-14DBB3D0A6F0}" type="slidenum">
              <a:rPr lang="en-US"/>
              <a:pPr>
                <a:defRPr/>
              </a:pPr>
              <a:t>‹nº›</a:t>
            </a:fld>
            <a:endParaRPr lang="en-US">
              <a:solidFill>
                <a:schemeClr val="tx1"/>
              </a:solidFill>
            </a:endParaRPr>
          </a:p>
        </p:txBody>
      </p:sp>
    </p:spTree>
    <p:extLst>
      <p:ext uri="{BB962C8B-B14F-4D97-AF65-F5344CB8AC3E}">
        <p14:creationId xmlns:p14="http://schemas.microsoft.com/office/powerpoint/2010/main" val="296083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t>Clique para editar o estilo do título mestre</a:t>
            </a:r>
          </a:p>
        </p:txBody>
      </p:sp>
      <p:sp>
        <p:nvSpPr>
          <p:cNvPr id="1027" name="Espaço Reservado para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D7191B28-7AFE-481D-BA59-9B2FF6512617}" type="datetimeFigureOut">
              <a:rPr lang="en-US"/>
              <a:pPr>
                <a:defRPr/>
              </a:pPr>
              <a:t>3/18/2021</a:t>
            </a:fld>
            <a:endParaRPr lang="en-US" sz="1000" dirty="0">
              <a:solidFill>
                <a:schemeClr val="tx1"/>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r">
              <a:defRPr sz="1000">
                <a:solidFill>
                  <a:schemeClr val="tx1"/>
                </a:solidFill>
                <a:latin typeface="Arial" charset="0"/>
              </a:defRPr>
            </a:lvl1pPr>
          </a:lstStyle>
          <a:p>
            <a:pPr>
              <a:defRPr/>
            </a:pPr>
            <a:endParaRPr lang="en-US"/>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0F9E0543-6AED-4882-B9B2-6C87CBD7F240}" type="slidenum">
              <a:rPr lang="en-US"/>
              <a:pPr>
                <a:defRPr/>
              </a:pPr>
              <a:t>‹nº›</a:t>
            </a:fld>
            <a:endParaRPr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www.labhut.com/products/tablet-dissolution/validation-tools/spirit-level.html"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labhut.com/products/tablet-dissolution/dissolution-baskets.html" TargetMode="External"/><Relationship Id="rId2" Type="http://schemas.openxmlformats.org/officeDocument/2006/relationships/hyperlink" Target="http://www.labhut.com/products/tablet-dissolution/storage-racks-and-holders/basket-shaft-paddle-rack.html" TargetMode="Externa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hyperlink" Target="http://www.labhut.com/products/tablet-dissolution/storage-racks-and-holders/stackable-dissolution-basket-holder-12-position.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labhut.com/products/tablet-dissolution/validation-tools/spirit-level/universal-precision-spirit-level.html" TargetMode="External"/><Relationship Id="rId2" Type="http://schemas.openxmlformats.org/officeDocument/2006/relationships/hyperlink" Target="http://www.labhut.com/products/tablet-dissolution/validation-tools/spirit-level/digital-verticality-tester.html" TargetMode="Externa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hyperlink" Target="http://www.labhut.com/products/tablet-dissolution/dissolution-vessel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www.labhut.com/products/tablet-dissolution/validation-tools/depth-setting-gauge/depth-setting-gauge-depset-25.html" TargetMode="External"/><Relationship Id="rId7" Type="http://schemas.openxmlformats.org/officeDocument/2006/relationships/image" Target="../media/image11.jpeg"/><Relationship Id="rId2" Type="http://schemas.openxmlformats.org/officeDocument/2006/relationships/hyperlink" Target="http://www.labhut.com/products/tablet-dissolution/validation-tools/depth-setting-gauge/depth-setting-gauge.html" TargetMode="External"/><Relationship Id="rId1" Type="http://schemas.openxmlformats.org/officeDocument/2006/relationships/slideLayout" Target="../slideLayouts/slideLayout7.xml"/><Relationship Id="rId6" Type="http://schemas.openxmlformats.org/officeDocument/2006/relationships/hyperlink" Target="http://www.labhut.com/products/tablet-dissolution/dissolution-vessels/ultra-centre-precision-dissolution-vessel.html" TargetMode="External"/><Relationship Id="rId5" Type="http://schemas.openxmlformats.org/officeDocument/2006/relationships/hyperlink" Target="http://www.labhut.com/products/tablet-dissolution/validation-tools/depth-setting-gauge/depth-setting-gauge-gongo.html" TargetMode="External"/><Relationship Id="rId4" Type="http://schemas.openxmlformats.org/officeDocument/2006/relationships/hyperlink" Target="http://www.labhut.com/products/tablet-dissolution/validation-tools/depth-setting-gauge/digital-depth-gauge-assembly.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labhut.com/products/tablet-dissolution/validation-tools/tachometer-optical/optical-tachometer.html"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hyperlink" Target="https://www.labhut.com/contact-us/index/index/subject/Dissolution%20Cannulae%20Help/" TargetMode="External"/><Relationship Id="rId5" Type="http://schemas.openxmlformats.org/officeDocument/2006/relationships/hyperlink" Target="https://www.labhut.com/products/tablet-dissolution/sampling-cannulae.html?product_type=1657" TargetMode="External"/><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hyperlink" Target="https://www.labhut.com/products/tablet-dissolution/dissolution-filters.html?filter_style=1297" TargetMode="External"/><Relationship Id="rId2" Type="http://schemas.openxmlformats.org/officeDocument/2006/relationships/hyperlink" Target="https://www.labhut.com/products/tablet-dissolution/dissolution-filters.html?filter_style=1296" TargetMode="External"/><Relationship Id="rId1" Type="http://schemas.openxmlformats.org/officeDocument/2006/relationships/slideLayout" Target="../slideLayouts/slideLayout7.xml"/><Relationship Id="rId4" Type="http://schemas.openxmlformats.org/officeDocument/2006/relationships/hyperlink" Target="https://www.labhut.com/products/tablet-dissolution/dissolution-filters.html?filter_style=129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hyperlink" Target="http://www.labhut.com/education-centre/about-dissolution-testing/apparatus-2-running-the-test.html" TargetMode="External"/><Relationship Id="rId7" Type="http://schemas.openxmlformats.org/officeDocument/2006/relationships/hyperlink" Target="http://www.labhut.com/education-centre/about-dissolution-testing/dissolution-centering.html" TargetMode="External"/><Relationship Id="rId2" Type="http://schemas.openxmlformats.org/officeDocument/2006/relationships/hyperlink" Target="http://www.labhut.com/education-centre/about-dissolution-testing/about-dissolution-filters.html" TargetMode="External"/><Relationship Id="rId1" Type="http://schemas.openxmlformats.org/officeDocument/2006/relationships/slideLayout" Target="../slideLayouts/slideLayout7.xml"/><Relationship Id="rId6" Type="http://schemas.openxmlformats.org/officeDocument/2006/relationships/hyperlink" Target="http://www.labhut.com/products/syringes-polypropylene-glass-steel/glass-syringes.html" TargetMode="External"/><Relationship Id="rId5" Type="http://schemas.openxmlformats.org/officeDocument/2006/relationships/hyperlink" Target="http://www.labhut.com/products/syringes-polypropylene-glass-steel/polypropylene-syringes.html" TargetMode="External"/><Relationship Id="rId4" Type="http://schemas.openxmlformats.org/officeDocument/2006/relationships/hyperlink" Target="http://www.labhut.com/products/tablet-dissolution/sampling-cannulae.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dissolutiontech.com/DTresour/1996Articles/DT199605_A02.pdf"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www.dissolutiontech.com/DTresour/200511Articles/DT200511_A02.pdf" TargetMode="External"/><Relationship Id="rId4" Type="http://schemas.openxmlformats.org/officeDocument/2006/relationships/hyperlink" Target="http://www.dissolutiontech.com/DTresour/200702Articles/DT200702_A04.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48980" y="0"/>
            <a:ext cx="9127279" cy="6858000"/>
          </a:xfrm>
          <a:prstGeom prst="rect">
            <a:avLst/>
          </a:prstGeom>
        </p:spPr>
      </p:pic>
      <p:sp>
        <p:nvSpPr>
          <p:cNvPr id="5" name="Título 1"/>
          <p:cNvSpPr txBox="1">
            <a:spLocks/>
          </p:cNvSpPr>
          <p:nvPr/>
        </p:nvSpPr>
        <p:spPr bwMode="auto">
          <a:xfrm>
            <a:off x="971600" y="2988530"/>
            <a:ext cx="7561261" cy="324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pt-BR" sz="4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endParaRPr lang="pt-BR" sz="12000" b="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ítulo 1"/>
          <p:cNvSpPr txBox="1">
            <a:spLocks/>
          </p:cNvSpPr>
          <p:nvPr/>
        </p:nvSpPr>
        <p:spPr>
          <a:xfrm>
            <a:off x="5373677" y="2996952"/>
            <a:ext cx="3770323" cy="1615949"/>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pt-BR" sz="2900" b="0" dirty="0">
                <a:latin typeface="Times New Roman" panose="02020603050405020304" pitchFamily="18" charset="0"/>
                <a:cs typeface="Times New Roman" panose="02020603050405020304" pitchFamily="18" charset="0"/>
              </a:rPr>
              <a:t>Elaborado por</a:t>
            </a:r>
          </a:p>
          <a:p>
            <a:pPr>
              <a:lnSpc>
                <a:spcPct val="120000"/>
              </a:lnSpc>
            </a:pPr>
            <a:r>
              <a:rPr lang="pt-BR" sz="2900" b="0" dirty="0">
                <a:latin typeface="Times New Roman" panose="02020603050405020304" pitchFamily="18" charset="0"/>
                <a:cs typeface="Times New Roman" panose="02020603050405020304" pitchFamily="18" charset="0"/>
              </a:rPr>
              <a:t>Rafael Saldanha Lopes</a:t>
            </a:r>
          </a:p>
          <a:p>
            <a:pPr>
              <a:lnSpc>
                <a:spcPct val="120000"/>
              </a:lnSpc>
            </a:pPr>
            <a:r>
              <a:rPr lang="pt-BR" sz="2900" b="0" dirty="0">
                <a:latin typeface="Times New Roman" panose="02020603050405020304" pitchFamily="18" charset="0"/>
                <a:cs typeface="Times New Roman" panose="02020603050405020304" pitchFamily="18" charset="0"/>
              </a:rPr>
              <a:t>2021</a:t>
            </a:r>
            <a:br>
              <a:rPr lang="pt-BR" sz="3400" dirty="0">
                <a:latin typeface="Times New Roman" panose="02020603050405020304" pitchFamily="18" charset="0"/>
                <a:cs typeface="Times New Roman" panose="02020603050405020304" pitchFamily="18" charset="0"/>
              </a:rPr>
            </a:br>
            <a:br>
              <a:rPr lang="pt-BR" sz="3400" dirty="0">
                <a:latin typeface="Times New Roman" panose="02020603050405020304" pitchFamily="18" charset="0"/>
                <a:cs typeface="Times New Roman" panose="02020603050405020304" pitchFamily="18" charset="0"/>
              </a:rPr>
            </a:br>
            <a:endParaRPr lang="pt-B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106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2656"/>
            <a:ext cx="9721080" cy="646331"/>
          </a:xfrm>
          <a:prstGeom prst="rect">
            <a:avLst/>
          </a:prstGeom>
          <a:noFill/>
          <a:ln>
            <a:noFill/>
          </a:ln>
        </p:spPr>
        <p:txBody>
          <a:bodyPr wrap="square">
            <a:spAutoFit/>
          </a:bodyPr>
          <a:lstStyle>
            <a:defPPr>
              <a:defRPr lang="pt-BR"/>
            </a:defPPr>
            <a:lvl1pPr>
              <a:defRPr sz="3200">
                <a:cs typeface="Arial" pitchFamily="34" charset="0"/>
              </a:defRPr>
            </a:lvl1pPr>
          </a:lstStyle>
          <a:p>
            <a:r>
              <a:rPr lang="pt-BR" sz="3600" dirty="0">
                <a:solidFill>
                  <a:schemeClr val="accent1">
                    <a:lumMod val="75000"/>
                  </a:schemeClr>
                </a:solidFill>
                <a:latin typeface="Times New Roman" panose="02020603050405020304" pitchFamily="18" charset="0"/>
                <a:cs typeface="Times New Roman" panose="02020603050405020304" pitchFamily="18" charset="0"/>
              </a:rPr>
              <a:t>Quando fazer o teste de dissolução</a:t>
            </a:r>
          </a:p>
        </p:txBody>
      </p:sp>
      <p:sp>
        <p:nvSpPr>
          <p:cNvPr id="7" name="Espaço Reservado para Conteúdo 2"/>
          <p:cNvSpPr txBox="1">
            <a:spLocks/>
          </p:cNvSpPr>
          <p:nvPr/>
        </p:nvSpPr>
        <p:spPr>
          <a:xfrm>
            <a:off x="330260" y="1214681"/>
            <a:ext cx="8813740" cy="482453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Sólidos Orais</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Mastigáveis (dissolução e desintegração);</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Revestidos (Ação: Imediata, Prolongada e Retardada);</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Sublingual;</a:t>
            </a:r>
          </a:p>
          <a:p>
            <a:pPr lvl="2">
              <a:lnSpc>
                <a:spcPct val="120000"/>
              </a:lnSpc>
              <a:spcBef>
                <a:spcPts val="0"/>
              </a:spcBef>
              <a:spcAft>
                <a:spcPts val="3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Cápsulas (duras, moles e com conteúdo líquido).</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Transdérmicos;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Supositórios;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Suspensões;</a:t>
            </a:r>
          </a:p>
          <a:p>
            <a:pPr>
              <a:lnSpc>
                <a:spcPct val="150000"/>
              </a:lnSpc>
              <a:spcBef>
                <a:spcPts val="0"/>
              </a:spcBef>
              <a:buFont typeface="Wingdings" panose="05000000000000000000" pitchFamily="2" charset="2"/>
              <a:buChar char="Ø"/>
            </a:pPr>
            <a:r>
              <a:rPr lang="pt-BR" b="0" dirty="0">
                <a:latin typeface="Times New Roman" panose="02020603050405020304" pitchFamily="18" charset="0"/>
                <a:cs typeface="Times New Roman" panose="02020603050405020304" pitchFamily="18" charset="0"/>
              </a:rPr>
              <a:t> Implantes.</a:t>
            </a:r>
          </a:p>
          <a:p>
            <a:pPr>
              <a:buFont typeface="Wingdings" panose="05000000000000000000" pitchFamily="2" charset="2"/>
              <a:buChar char="ü"/>
            </a:pPr>
            <a:endParaRPr lang="pt-BR"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73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p:cNvSpPr txBox="1"/>
          <p:nvPr/>
        </p:nvSpPr>
        <p:spPr>
          <a:xfrm>
            <a:off x="683568" y="330699"/>
            <a:ext cx="11377264" cy="677108"/>
          </a:xfrm>
          <a:prstGeom prst="rect">
            <a:avLst/>
          </a:prstGeom>
          <a:noFill/>
          <a:ln>
            <a:noFill/>
          </a:ln>
        </p:spPr>
        <p:txBody>
          <a:bodyPr wrap="square">
            <a:spAutoFit/>
          </a:bodyPr>
          <a:lstStyle>
            <a:defPPr>
              <a:defRPr lang="pt-BR"/>
            </a:defPPr>
            <a:lvl1pPr>
              <a:defRPr sz="3200">
                <a:cs typeface="Arial" pitchFamily="34" charset="0"/>
              </a:defRPr>
            </a:lvl1pPr>
          </a:lstStyle>
          <a:p>
            <a:r>
              <a:rPr lang="pt-BR" sz="3700" dirty="0">
                <a:solidFill>
                  <a:schemeClr val="accent1">
                    <a:lumMod val="75000"/>
                  </a:schemeClr>
                </a:solidFill>
                <a:latin typeface="Times New Roman" panose="02020603050405020304" pitchFamily="18" charset="0"/>
                <a:cs typeface="Times New Roman" panose="02020603050405020304" pitchFamily="18" charset="0"/>
              </a:rPr>
              <a:t>Capítulos Gerais - Dissolução</a:t>
            </a:r>
          </a:p>
        </p:txBody>
      </p:sp>
      <p:sp>
        <p:nvSpPr>
          <p:cNvPr id="7" name="Espaço Reservado para Conteúdo 2"/>
          <p:cNvSpPr txBox="1">
            <a:spLocks/>
          </p:cNvSpPr>
          <p:nvPr/>
        </p:nvSpPr>
        <p:spPr>
          <a:xfrm>
            <a:off x="827584" y="2132856"/>
            <a:ext cx="7344816" cy="1728192"/>
          </a:xfrm>
          <a:prstGeom prst="rect">
            <a:avLst/>
          </a:prstGeom>
        </p:spPr>
        <p:txBody>
          <a:bodyPr>
            <a:no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pt-BR" sz="5400" b="0" dirty="0">
                <a:latin typeface="Times New Roman" panose="02020603050405020304" pitchFamily="18" charset="0"/>
                <a:cs typeface="Times New Roman" panose="02020603050405020304" pitchFamily="18" charset="0"/>
              </a:rPr>
              <a:t>Equipamentos de </a:t>
            </a:r>
            <a:r>
              <a:rPr lang="pt-BR" sz="54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Dissolução</a:t>
            </a:r>
            <a:r>
              <a:rPr lang="pt-BR" sz="5400" b="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823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pic>
        <p:nvPicPr>
          <p:cNvPr id="6" name="Picture 2" descr="http://www.steq.com.br/wp-content/uploads/2019/08/DT-720.jpg">
            <a:extLst>
              <a:ext uri="{FF2B5EF4-FFF2-40B4-BE49-F238E27FC236}">
                <a16:creationId xmlns:a16="http://schemas.microsoft.com/office/drawing/2014/main" id="{D3E3DDF1-61B4-4027-A17F-4F5CFA8B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26876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6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Características do Equipamento</a:t>
            </a:r>
          </a:p>
        </p:txBody>
      </p:sp>
      <p:sp>
        <p:nvSpPr>
          <p:cNvPr id="3" name="Retângulo 2">
            <a:extLst>
              <a:ext uri="{FF2B5EF4-FFF2-40B4-BE49-F238E27FC236}">
                <a16:creationId xmlns:a16="http://schemas.microsoft.com/office/drawing/2014/main" id="{7E9069CB-9016-461F-A111-EBD87CF83D8B}"/>
              </a:ext>
            </a:extLst>
          </p:cNvPr>
          <p:cNvSpPr/>
          <p:nvPr/>
        </p:nvSpPr>
        <p:spPr>
          <a:xfrm>
            <a:off x="123875" y="1268760"/>
            <a:ext cx="8912621" cy="4524315"/>
          </a:xfrm>
          <a:prstGeom prst="rect">
            <a:avLst/>
          </a:prstGeom>
        </p:spPr>
        <p:txBody>
          <a:bodyPr wrap="square">
            <a:spAutoFit/>
          </a:bodyPr>
          <a:lstStyle/>
          <a:p>
            <a:r>
              <a:rPr lang="pt-PT" b="0" dirty="0">
                <a:latin typeface="Hind"/>
              </a:rPr>
              <a:t>Equipamento deve estar em conformidade com as atuais especificações das Farmacopéias.</a:t>
            </a:r>
          </a:p>
          <a:p>
            <a:endParaRPr lang="pt-PT" b="0" dirty="0">
              <a:latin typeface="Hind"/>
            </a:endParaRPr>
          </a:p>
          <a:p>
            <a:r>
              <a:rPr lang="pt-PT" b="0" dirty="0">
                <a:latin typeface="Hind"/>
              </a:rPr>
              <a:t>Funções de programação de Rotação, temperatura e tempo.</a:t>
            </a:r>
          </a:p>
          <a:p>
            <a:endParaRPr lang="pt-PT" b="0" dirty="0">
              <a:latin typeface="Hind"/>
            </a:endParaRPr>
          </a:p>
          <a:p>
            <a:r>
              <a:rPr lang="pt-PT" b="0" dirty="0">
                <a:latin typeface="Hind"/>
              </a:rPr>
              <a:t>Com configuração de 6 a 16 Cubas permindo estudos comparativos. Banho termostatizado em peça única e transparente.</a:t>
            </a:r>
          </a:p>
          <a:p>
            <a:endParaRPr lang="pt-PT" b="0" dirty="0">
              <a:latin typeface="Hind"/>
            </a:endParaRPr>
          </a:p>
          <a:p>
            <a:r>
              <a:rPr lang="pt-PT" b="0" dirty="0">
                <a:latin typeface="Hind"/>
              </a:rPr>
              <a:t>Bomba de circulação uniforme da água do banho, com alarme de baixo nível e indicação no visor para a segurança e controle preciso de temperatura.</a:t>
            </a:r>
          </a:p>
          <a:p>
            <a:endParaRPr lang="pt-PT" b="0" dirty="0">
              <a:latin typeface="Hind"/>
            </a:endParaRPr>
          </a:p>
          <a:p>
            <a:r>
              <a:rPr lang="pt-PT" b="0" dirty="0">
                <a:latin typeface="Hind"/>
              </a:rPr>
              <a:t>Mecânica do agitador em um eixo único com fácil transição entre aparelho Aparato I &amp; II.</a:t>
            </a:r>
          </a:p>
          <a:p>
            <a:endParaRPr lang="pt-PT" b="0" dirty="0">
              <a:latin typeface="Hind"/>
            </a:endParaRPr>
          </a:p>
          <a:p>
            <a:r>
              <a:rPr lang="pt-PT" b="0" dirty="0">
                <a:latin typeface="Hind"/>
              </a:rPr>
              <a:t>Pás, cestas e cubas marcados com números de série por laser para facilitar a rastreabilidade.</a:t>
            </a:r>
          </a:p>
          <a:p>
            <a:endParaRPr lang="pt-PT" b="0" dirty="0">
              <a:latin typeface="Hind"/>
            </a:endParaRPr>
          </a:p>
          <a:p>
            <a:r>
              <a:rPr lang="pt-PT" b="0" dirty="0">
                <a:latin typeface="Hind"/>
              </a:rPr>
              <a:t>Tampas para reduzir a evaporação, mantendo o volume do meio durante o ciclo de Dissolução.</a:t>
            </a:r>
            <a:endParaRPr lang="pt-PT" b="0" i="0" dirty="0">
              <a:effectLst/>
              <a:latin typeface="Hind"/>
            </a:endParaRPr>
          </a:p>
        </p:txBody>
      </p:sp>
    </p:spTree>
    <p:extLst>
      <p:ext uri="{BB962C8B-B14F-4D97-AF65-F5344CB8AC3E}">
        <p14:creationId xmlns:p14="http://schemas.microsoft.com/office/powerpoint/2010/main" val="192365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01B12931-9ECB-456C-A48F-30C914B3D925}"/>
              </a:ext>
            </a:extLst>
          </p:cNvPr>
          <p:cNvSpPr/>
          <p:nvPr/>
        </p:nvSpPr>
        <p:spPr>
          <a:xfrm>
            <a:off x="155575" y="1412776"/>
            <a:ext cx="8512497" cy="3139321"/>
          </a:xfrm>
          <a:prstGeom prst="rect">
            <a:avLst/>
          </a:prstGeom>
        </p:spPr>
        <p:txBody>
          <a:bodyPr wrap="square">
            <a:spAutoFit/>
          </a:bodyPr>
          <a:lstStyle/>
          <a:p>
            <a:r>
              <a:rPr lang="pt-PT" dirty="0">
                <a:solidFill>
                  <a:srgbClr val="1268B3"/>
                </a:solidFill>
                <a:latin typeface="helvetica" panose="020B0604020202020204" pitchFamily="34" charset="0"/>
              </a:rPr>
              <a:t>Cuidados básicos</a:t>
            </a:r>
          </a:p>
          <a:p>
            <a:endParaRPr lang="pt-PT" dirty="0">
              <a:solidFill>
                <a:srgbClr val="1268B3"/>
              </a:solidFill>
              <a:latin typeface="helvetica" panose="020B0604020202020204" pitchFamily="34" charset="0"/>
            </a:endParaRPr>
          </a:p>
          <a:p>
            <a:r>
              <a:rPr lang="pt-PT" b="0" dirty="0">
                <a:solidFill>
                  <a:srgbClr val="333333"/>
                </a:solidFill>
                <a:latin typeface="helvetica" panose="020B0604020202020204" pitchFamily="34" charset="0"/>
              </a:rPr>
              <a:t>O dissolutor deve ser bem conservado, limpo e em boas condições operacionais.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O banho-maria deve estar cheio até a linha recomendada.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Examine as correias de transmissão periodicamente.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se há engrenagens e roldanas gastas ou com defeito. </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Verifique também a possível oscilação do motor e variabilidade na velocidade.</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849966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3" name="Retângulo 2">
            <a:extLst>
              <a:ext uri="{FF2B5EF4-FFF2-40B4-BE49-F238E27FC236}">
                <a16:creationId xmlns:a16="http://schemas.microsoft.com/office/drawing/2014/main" id="{D6F1BB7E-ECE0-4B01-B3F6-5891347AC33C}"/>
              </a:ext>
            </a:extLst>
          </p:cNvPr>
          <p:cNvSpPr/>
          <p:nvPr/>
        </p:nvSpPr>
        <p:spPr>
          <a:xfrm>
            <a:off x="460374" y="1268760"/>
            <a:ext cx="8432105" cy="3970318"/>
          </a:xfrm>
          <a:prstGeom prst="rect">
            <a:avLst/>
          </a:prstGeom>
        </p:spPr>
        <p:txBody>
          <a:bodyPr wrap="square">
            <a:spAutoFit/>
          </a:bodyPr>
          <a:lstStyle/>
          <a:p>
            <a:r>
              <a:rPr lang="pt-PT" dirty="0">
                <a:solidFill>
                  <a:srgbClr val="1268B3"/>
                </a:solidFill>
                <a:latin typeface="helvetica" panose="020B0604020202020204" pitchFamily="34" charset="0"/>
              </a:rPr>
              <a:t>Conjunto Geral</a:t>
            </a:r>
          </a:p>
          <a:p>
            <a:endParaRPr lang="pt-PT" dirty="0">
              <a:solidFill>
                <a:srgbClr val="1268B3"/>
              </a:solidFill>
              <a:latin typeface="helvetica" panose="020B0604020202020204" pitchFamily="34" charset="0"/>
            </a:endParaRPr>
          </a:p>
          <a:p>
            <a:r>
              <a:rPr lang="pt-PT" b="0" dirty="0">
                <a:solidFill>
                  <a:srgbClr val="C00000"/>
                </a:solidFill>
                <a:latin typeface="helvetica" panose="020B0604020202020204" pitchFamily="34" charset="0"/>
              </a:rPr>
              <a:t>Segundo a USP: </a:t>
            </a:r>
            <a:r>
              <a:rPr lang="pt-PT" b="0" dirty="0">
                <a:solidFill>
                  <a:srgbClr val="333333"/>
                </a:solidFill>
                <a:latin typeface="helvetica" panose="020B0604020202020204" pitchFamily="34" charset="0"/>
              </a:rPr>
              <a:t>"Todos os recipientes e partes individuais dos elementos de agitação (eixos, cestos, pás e cubas) devem ser identificados, documentados e mantidos na mesma posição no mesmo conjunto de teste para todas as execuções de dissolução.“</a:t>
            </a:r>
          </a:p>
          <a:p>
            <a:endParaRPr lang="pt-PT" b="0" dirty="0">
              <a:solidFill>
                <a:srgbClr val="333333"/>
              </a:solidFill>
              <a:latin typeface="helvetica" panose="020B0604020202020204" pitchFamily="34" charset="0"/>
            </a:endParaRPr>
          </a:p>
          <a:p>
            <a:r>
              <a:rPr lang="pt-PT" dirty="0">
                <a:solidFill>
                  <a:srgbClr val="1268B3"/>
                </a:solidFill>
                <a:latin typeface="helvetica" panose="020B0604020202020204" pitchFamily="34" charset="0"/>
              </a:rPr>
              <a:t>Serialização</a:t>
            </a:r>
          </a:p>
          <a:p>
            <a:r>
              <a:rPr lang="pt-PT" b="0" dirty="0">
                <a:solidFill>
                  <a:srgbClr val="333333"/>
                </a:solidFill>
                <a:latin typeface="helvetica" panose="020B0604020202020204" pitchFamily="34" charset="0"/>
              </a:rPr>
              <a:t>Os cestos devem ser serializadas e certificadas individualmente. Isso significa que as cestas são testadas individualmente para garantir que não apenas atendam às especificações da USP, mas que cada cesta individual seja corretamente fabricada. Os números de série podem ser inseridos nos documentos de validação e também garantem que as mesmas cestas podem ser usadas na mesmas posições </a:t>
            </a:r>
            <a:r>
              <a:rPr lang="pt-PT" b="0">
                <a:solidFill>
                  <a:srgbClr val="333333"/>
                </a:solidFill>
                <a:latin typeface="helvetica" panose="020B0604020202020204" pitchFamily="34" charset="0"/>
              </a:rPr>
              <a:t>da cuba </a:t>
            </a:r>
            <a:r>
              <a:rPr lang="pt-PT" b="0" dirty="0">
                <a:solidFill>
                  <a:srgbClr val="333333"/>
                </a:solidFill>
                <a:latin typeface="helvetica" panose="020B0604020202020204" pitchFamily="34" charset="0"/>
              </a:rPr>
              <a:t>todas as vezes.</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77510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2" name="Retângulo 1">
            <a:extLst>
              <a:ext uri="{FF2B5EF4-FFF2-40B4-BE49-F238E27FC236}">
                <a16:creationId xmlns:a16="http://schemas.microsoft.com/office/drawing/2014/main" id="{599449B7-50B0-4190-A015-236922C40043}"/>
              </a:ext>
            </a:extLst>
          </p:cNvPr>
          <p:cNvSpPr/>
          <p:nvPr/>
        </p:nvSpPr>
        <p:spPr>
          <a:xfrm>
            <a:off x="460375" y="1268760"/>
            <a:ext cx="8064896" cy="9787295"/>
          </a:xfrm>
          <a:prstGeom prst="rect">
            <a:avLst/>
          </a:prstGeom>
        </p:spPr>
        <p:txBody>
          <a:bodyPr wrap="square">
            <a:spAutoFit/>
          </a:bodyPr>
          <a:lstStyle/>
          <a:p>
            <a:r>
              <a:rPr lang="pt-PT" dirty="0">
                <a:solidFill>
                  <a:srgbClr val="1268B3"/>
                </a:solidFill>
                <a:latin typeface="helvetica" panose="020B0604020202020204" pitchFamily="34" charset="0"/>
              </a:rPr>
              <a:t>Vibração</a:t>
            </a:r>
          </a:p>
          <a:p>
            <a:r>
              <a:rPr lang="pt-PT" b="0" dirty="0">
                <a:solidFill>
                  <a:srgbClr val="333333"/>
                </a:solidFill>
                <a:latin typeface="helvetica" panose="020B0604020202020204" pitchFamily="34" charset="0"/>
              </a:rPr>
              <a:t>A vibração é um problema que pode não ser imediatamente aparente, mas pode ter um efeito significativo nos resultados da dissolução.</a:t>
            </a:r>
          </a:p>
          <a:p>
            <a:r>
              <a:rPr lang="pt-PT" b="0" dirty="0">
                <a:solidFill>
                  <a:srgbClr val="333333"/>
                </a:solidFill>
                <a:latin typeface="helvetica" panose="020B0604020202020204" pitchFamily="34" charset="0"/>
              </a:rPr>
              <a:t>Essencialmente, vibração = energia. É provável que a energia extra no sistema acelere a taxa de dissolução e os calibradores USP são especialmente sensíveis à vibração.</a:t>
            </a:r>
          </a:p>
          <a:p>
            <a:r>
              <a:rPr lang="pt-PT" b="0" dirty="0">
                <a:solidFill>
                  <a:srgbClr val="333333"/>
                </a:solidFill>
                <a:latin typeface="helvetica" panose="020B0604020202020204" pitchFamily="34" charset="0"/>
              </a:rPr>
              <a:t>Nem o USP nem o FDA colocam um valor real de vibração aceitável, ambos declarando 'não significativo' como o nível aceitável. (Na realidade, isso é cerca de 0,1-0,2mil de deslocamento na embarcação).</a:t>
            </a:r>
          </a:p>
          <a:p>
            <a:r>
              <a:rPr lang="pt-PT" b="0" dirty="0">
                <a:solidFill>
                  <a:srgbClr val="333333"/>
                </a:solidFill>
                <a:latin typeface="helvetica" panose="020B0604020202020204" pitchFamily="34" charset="0"/>
              </a:rPr>
              <a:t>A vibração significativa basicamente equivale a se você pode ou não sentir a vibração através dos dedos na borda do recipiente. Se você puder, então há um problema potencial.</a:t>
            </a:r>
          </a:p>
          <a:p>
            <a:r>
              <a:rPr lang="pt-PT" b="0" dirty="0">
                <a:solidFill>
                  <a:srgbClr val="333333"/>
                </a:solidFill>
                <a:latin typeface="helvetica" panose="020B0604020202020204" pitchFamily="34" charset="0"/>
              </a:rPr>
              <a:t>A fonte mais comum de vibração é a bomba de água que aquece o banho de água do testador. Em alguns casos, essas bombas estão fisicamente conectadas ao testador e, em alguns casos, são uma unidade separada. Uma maneira fácil e rápida de isolar a bomba é colocá-la sobre uma espuma de alta densidade para amortecer a transmissão da vibração para a bancada.</a:t>
            </a:r>
          </a:p>
          <a:p>
            <a:r>
              <a:rPr lang="pt-PT" b="0" dirty="0">
                <a:solidFill>
                  <a:srgbClr val="333333"/>
                </a:solidFill>
                <a:latin typeface="helvetica" panose="020B0604020202020204" pitchFamily="34" charset="0"/>
              </a:rPr>
              <a:t>Também é preciso ter cuidado com a visão do testador. Embora possa não ser possível sentir vibração significativa no momento da qualificação, a vibração intermitente de outros equipamentos de laboratório, como centrífugas, armários de exaustão, refrigeradores, máquinas de lavar louça ou unidades de ar condicionado podem contribuir. Equipamentos como este nunca devem ser colocados na mesma bancada que o testador de dissolução. </a:t>
            </a:r>
          </a:p>
          <a:p>
            <a:r>
              <a:rPr lang="pt-PT" dirty="0"/>
              <a:t>Bancadas de laboratório</a:t>
            </a:r>
          </a:p>
          <a:p>
            <a:r>
              <a:rPr lang="pt-PT" b="0" dirty="0"/>
              <a:t>Pelas razões de vibração acima, as bancadas de laboratório devem ser o mais sólidas possível. Bancos totalmente de madeira podem ter uma boa aparência, mas podem transmitir vibrações facilmente e, portanto, é necessário ter cuidado com isso.</a:t>
            </a:r>
          </a:p>
          <a:p>
            <a:r>
              <a:rPr lang="pt-PT" b="0" dirty="0"/>
              <a:t>Os bancos também devem ser nivelados. O testador de dissolução terá sua própria capacidade de nivelamento, mas é muito mais fácil quando o ambiente básico está certo. O nível é particularmente fácil de medir com a </a:t>
            </a:r>
            <a:r>
              <a:rPr lang="pt-PT" b="0" dirty="0">
                <a:hlinkClick r:id="rId2" tooltip="Nível"/>
              </a:rPr>
              <a:t>ferramenta correta.</a:t>
            </a:r>
            <a:r>
              <a:rPr lang="pt-PT" b="0" dirty="0"/>
              <a:t> </a:t>
            </a:r>
          </a:p>
          <a:p>
            <a:endParaRPr lang="pt-PT" dirty="0"/>
          </a:p>
        </p:txBody>
      </p:sp>
    </p:spTree>
    <p:extLst>
      <p:ext uri="{BB962C8B-B14F-4D97-AF65-F5344CB8AC3E}">
        <p14:creationId xmlns:p14="http://schemas.microsoft.com/office/powerpoint/2010/main" val="259557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17002" y="1340768"/>
            <a:ext cx="8431461" cy="7571303"/>
          </a:xfrm>
          <a:prstGeom prst="rect">
            <a:avLst/>
          </a:prstGeom>
        </p:spPr>
        <p:txBody>
          <a:bodyPr wrap="square">
            <a:spAutoFit/>
          </a:bodyPr>
          <a:lstStyle/>
          <a:p>
            <a:r>
              <a:rPr lang="pt-PT" dirty="0">
                <a:solidFill>
                  <a:srgbClr val="1268B3"/>
                </a:solidFill>
                <a:latin typeface="helvetica" panose="020B0604020202020204" pitchFamily="34" charset="0"/>
              </a:rPr>
              <a:t>Controle de temperatura</a:t>
            </a:r>
          </a:p>
          <a:p>
            <a:endParaRPr lang="pt-BR" dirty="0">
              <a:solidFill>
                <a:srgbClr val="1268B3"/>
              </a:solidFill>
              <a:latin typeface="helvetica" panose="020B0604020202020204" pitchFamily="34" charset="0"/>
            </a:endParaRPr>
          </a:p>
          <a:p>
            <a:r>
              <a:rPr lang="pt-PT" dirty="0"/>
              <a:t>Discussão</a:t>
            </a:r>
          </a:p>
          <a:p>
            <a:r>
              <a:rPr lang="pt-PT" b="0" dirty="0"/>
              <a:t>A temperatura é crítica porque tem um efeito linear nos resultados da dissolução. </a:t>
            </a:r>
          </a:p>
          <a:p>
            <a:r>
              <a:rPr lang="pt-PT" b="0" dirty="0"/>
              <a:t>Com a tecnologia atual, não há razão para que a temperatura não deva ser controlada </a:t>
            </a:r>
          </a:p>
          <a:p>
            <a:r>
              <a:rPr lang="pt-PT" b="0" dirty="0"/>
              <a:t>com extrema precisão para reduzir uma das variáveis ​​primárias.</a:t>
            </a:r>
          </a:p>
          <a:p>
            <a:endParaRPr lang="pt-BR" dirty="0">
              <a:solidFill>
                <a:srgbClr val="1268B3"/>
              </a:solidFill>
              <a:latin typeface="helvetica" panose="020B0604020202020204" pitchFamily="34" charset="0"/>
            </a:endParaRPr>
          </a:p>
          <a:p>
            <a:r>
              <a:rPr lang="pt-PT" b="0" dirty="0"/>
              <a:t>Usando um termômetro calibrado, a temperatura deve ser testada em cada recipiente </a:t>
            </a:r>
          </a:p>
          <a:p>
            <a:r>
              <a:rPr lang="pt-PT" b="0" dirty="0"/>
              <a:t>antes de cada teste. Não é suficiente medir no banho-maria e assumir que a temperatura </a:t>
            </a:r>
          </a:p>
          <a:p>
            <a:r>
              <a:rPr lang="pt-PT" b="0" dirty="0"/>
              <a:t>estará correta porque pode não estar. A temperatura do banho de água pode muito bem </a:t>
            </a:r>
          </a:p>
          <a:p>
            <a:r>
              <a:rPr lang="pt-PT" b="0" dirty="0"/>
              <a:t>ser superior a 37 </a:t>
            </a:r>
            <a:r>
              <a:rPr lang="pt-PT" b="0" baseline="30000" dirty="0"/>
              <a:t>o</a:t>
            </a:r>
            <a:r>
              <a:rPr lang="pt-PT" b="0" dirty="0"/>
              <a:t> C para atingir 37 </a:t>
            </a:r>
            <a:r>
              <a:rPr lang="pt-PT" b="0" baseline="30000" dirty="0"/>
              <a:t>o</a:t>
            </a:r>
            <a:r>
              <a:rPr lang="pt-PT" b="0" dirty="0"/>
              <a:t> C no interior dos recipientes. Se recipientes de plástico </a:t>
            </a:r>
          </a:p>
          <a:p>
            <a:r>
              <a:rPr lang="pt-PT" b="0" dirty="0"/>
              <a:t>tiverem que ser usados, sua transferência de calor é pobre em comparação com o vidro e a </a:t>
            </a:r>
          </a:p>
          <a:p>
            <a:r>
              <a:rPr lang="pt-PT" b="0" dirty="0"/>
              <a:t>temperatura do banho-maria precisará ser correspondentemente mais alta.</a:t>
            </a:r>
          </a:p>
          <a:p>
            <a:r>
              <a:rPr lang="pt-PT" b="0" dirty="0"/>
              <a:t>Lembre-se também de que fatores como perda de calor de uma extremidade à outra do banho, </a:t>
            </a:r>
          </a:p>
          <a:p>
            <a:r>
              <a:rPr lang="pt-PT" b="0" dirty="0"/>
              <a:t>bombeamento de água inadequado e fatores externos, como ar condicionado, podem afetar a </a:t>
            </a:r>
          </a:p>
          <a:p>
            <a:r>
              <a:rPr lang="pt-PT" b="0" dirty="0"/>
              <a:t>temperatura ao redor do testador de dissolução.</a:t>
            </a:r>
          </a:p>
          <a:p>
            <a:endParaRPr lang="pt-PT" dirty="0">
              <a:solidFill>
                <a:srgbClr val="1268B3"/>
              </a:solidFill>
              <a:latin typeface="helvetica" panose="020B0604020202020204" pitchFamily="34" charset="0"/>
            </a:endParaRPr>
          </a:p>
        </p:txBody>
      </p:sp>
      <p:pic>
        <p:nvPicPr>
          <p:cNvPr id="48134" name="Picture 6" descr="Termômetro Calibrado">
            <a:extLst>
              <a:ext uri="{FF2B5EF4-FFF2-40B4-BE49-F238E27FC236}">
                <a16:creationId xmlns:a16="http://schemas.microsoft.com/office/drawing/2014/main" id="{F55F6EBF-C7F3-4A01-B428-51D702723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699" y="4892596"/>
            <a:ext cx="28575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15881271"/>
          </a:xfrm>
          <a:prstGeom prst="rect">
            <a:avLst/>
          </a:prstGeom>
        </p:spPr>
        <p:txBody>
          <a:bodyPr wrap="square">
            <a:spAutoFit/>
          </a:bodyPr>
          <a:lstStyle/>
          <a:p>
            <a:r>
              <a:rPr lang="pt-PT" dirty="0">
                <a:solidFill>
                  <a:srgbClr val="1268B3"/>
                </a:solidFill>
                <a:latin typeface="helvetica" panose="020B0604020202020204" pitchFamily="34" charset="0"/>
              </a:rPr>
              <a:t>Controle de Ocilação</a:t>
            </a:r>
          </a:p>
          <a:p>
            <a:endParaRPr lang="pt-BR" dirty="0">
              <a:solidFill>
                <a:srgbClr val="1268B3"/>
              </a:solidFill>
              <a:latin typeface="helvetica" panose="020B0604020202020204" pitchFamily="34" charset="0"/>
            </a:endParaRPr>
          </a:p>
          <a:p>
            <a:r>
              <a:rPr lang="pt-PT" dirty="0"/>
              <a:t>Especificações:</a:t>
            </a:r>
          </a:p>
          <a:p>
            <a:r>
              <a:rPr lang="pt-PT" dirty="0"/>
              <a:t>Shaft Wobble</a:t>
            </a:r>
          </a:p>
          <a:p>
            <a:r>
              <a:rPr lang="pt-PT" b="0" dirty="0"/>
              <a:t>Kit de ferramentas USP: ≤1,0 mm de saída, 1 cm acima da pá ou cesta</a:t>
            </a:r>
          </a:p>
          <a:p>
            <a:r>
              <a:rPr lang="pt-PT" b="0" dirty="0"/>
              <a:t>ASTM ≤ saída de 1,0 mm, 2 cm  acima da pá ou  cesta</a:t>
            </a:r>
          </a:p>
          <a:p>
            <a:r>
              <a:rPr lang="pt-PT" dirty="0"/>
              <a:t>Basket Wobble</a:t>
            </a:r>
          </a:p>
          <a:p>
            <a:r>
              <a:rPr lang="pt-PT" b="0" dirty="0"/>
              <a:t>Kit de ferramentas USP: ≤ 1,0 mm de saída na  parte inferior da cesta</a:t>
            </a:r>
          </a:p>
          <a:p>
            <a:r>
              <a:rPr lang="pt-PT" b="0" dirty="0"/>
              <a:t>ASTM ≤1,0 mm runout na parte inferior da cesta</a:t>
            </a:r>
          </a:p>
          <a:p>
            <a:r>
              <a:rPr lang="pt-PT" dirty="0"/>
              <a:t> </a:t>
            </a:r>
          </a:p>
          <a:p>
            <a:r>
              <a:rPr lang="pt-PT" dirty="0"/>
              <a:t>Discussão</a:t>
            </a:r>
          </a:p>
          <a:p>
            <a:r>
              <a:rPr lang="pt-PT" b="0" dirty="0"/>
              <a:t>Wobble é o movimento da linha central de um eixo ou cesta conforme ele gira. Isso causa uma interrupção no perfil do fluxo no vaso e pode ter um impacto significativo na taxa de dissolução.</a:t>
            </a:r>
          </a:p>
          <a:p>
            <a:r>
              <a:rPr lang="pt-PT" b="0" dirty="0"/>
              <a:t>A medição é feita na cesta ou eixo da pá próximo à lâmina da pá ou posição da cesta. Para testes de cesta, uma medição adicional é feita na borda da cesta.</a:t>
            </a:r>
          </a:p>
          <a:p>
            <a:endParaRPr lang="pt-BR" dirty="0">
              <a:solidFill>
                <a:srgbClr val="1268B3"/>
              </a:solidFill>
              <a:latin typeface="helvetica" panose="020B0604020202020204" pitchFamily="34" charset="0"/>
            </a:endParaRPr>
          </a:p>
          <a:p>
            <a:endParaRPr lang="pt-BR" dirty="0">
              <a:solidFill>
                <a:srgbClr val="1268B3"/>
              </a:solidFill>
              <a:latin typeface="helvetica" panose="020B0604020202020204" pitchFamily="34" charset="0"/>
            </a:endParaRPr>
          </a:p>
          <a:p>
            <a:r>
              <a:rPr lang="pt-PT" b="0" dirty="0"/>
              <a:t>As medições são realizadas usando um medidor de oscilação. Isso requer um suporte rígido e do tipo mais fácil de usar ou aqueles com um suporte que fica na própria embarcação.</a:t>
            </a:r>
          </a:p>
          <a:p>
            <a:r>
              <a:rPr lang="pt-PT" b="0" dirty="0"/>
              <a:t> </a:t>
            </a:r>
          </a:p>
          <a:p>
            <a:r>
              <a:rPr lang="pt-PT" dirty="0"/>
              <a:t>Medições de eixo</a:t>
            </a:r>
          </a:p>
          <a:p>
            <a:r>
              <a:rPr lang="pt-PT" b="0" dirty="0"/>
              <a:t>Coloque a ponta de medição no eixo na posição apropriada e gire o eixo lentamente. Isso provavelmente exigirá que o eixo seja levantado e girado para fora do vaso com a maioria dos testadores. A leitura 'runout' é o deslocamento total no medidor com mostrador em mm.</a:t>
            </a:r>
          </a:p>
          <a:p>
            <a:r>
              <a:rPr lang="pt-PT" b="0" dirty="0"/>
              <a:t>O potencial de oscilação é pior em eixos mais longos do que em eixos mais curtos. Faz sentido armazenar os eixos adequadamente em um </a:t>
            </a:r>
            <a:r>
              <a:rPr lang="pt-PT" b="0" dirty="0">
                <a:hlinkClick r:id="rId2" tooltip="Shaft Rack"/>
              </a:rPr>
              <a:t>rack de eixos em</a:t>
            </a:r>
            <a:r>
              <a:rPr lang="pt-PT" b="0" dirty="0"/>
              <a:t> vez de em uma gaveta de laboratório, onde podem ser danificados e riscados.  </a:t>
            </a:r>
          </a:p>
          <a:p>
            <a:r>
              <a:rPr lang="pt-PT" b="0" dirty="0"/>
              <a:t>Uma maneira rápida e simples de saber se um eixo é reto ou não é percorrê-lo ao longo da borda de uma bancada e qualquer deformidade será imediatamente óbvia a olho nu. Não muito científico, é claro, mas um guia útil. Em geral, se você puder ver uma deformidade enquanto um eixo está girando, há uma chance razoável de que ele esteja fora das especificações.</a:t>
            </a:r>
          </a:p>
          <a:p>
            <a:r>
              <a:rPr lang="pt-PT" b="0" dirty="0"/>
              <a:t> </a:t>
            </a:r>
          </a:p>
          <a:p>
            <a:r>
              <a:rPr lang="pt-PT" dirty="0"/>
              <a:t>Medições de cesta</a:t>
            </a:r>
          </a:p>
          <a:p>
            <a:r>
              <a:rPr lang="pt-PT" b="0" dirty="0"/>
              <a:t>A oscilação da cesta apresenta um problema muito maior e é uma causa frequente de falhas. A medição é feita na borda do aro da cesta e, mesmo que o eixo esteja perfeito, a cesta terá outro conjunto de leituras.</a:t>
            </a:r>
          </a:p>
          <a:p>
            <a:r>
              <a:rPr lang="pt-PT" b="0" dirty="0"/>
              <a:t>As falhas são mais comumente devido ao manuseio incorreto das próprias cestas ou clipes dobrados e corroídos no eixo da cesta.</a:t>
            </a:r>
          </a:p>
          <a:p>
            <a:br>
              <a:rPr lang="pt-PT" dirty="0"/>
            </a:br>
            <a:endParaRPr lang="pt-PT" dirty="0"/>
          </a:p>
          <a:p>
            <a:r>
              <a:rPr lang="pt-PT" dirty="0"/>
              <a:t>Manuseio correto de cestas</a:t>
            </a:r>
          </a:p>
          <a:p>
            <a:r>
              <a:rPr lang="pt-PT" b="0" dirty="0"/>
              <a:t>Nunca manuseie a malha - ela pode deformar-se facilmente</a:t>
            </a:r>
          </a:p>
          <a:p>
            <a:r>
              <a:rPr lang="pt-PT" b="0" dirty="0"/>
              <a:t>Sempre manuseie as cestas pelas bordas</a:t>
            </a:r>
          </a:p>
          <a:p>
            <a:r>
              <a:rPr lang="pt-PT" b="0" dirty="0"/>
              <a:t>Use </a:t>
            </a:r>
            <a:r>
              <a:rPr lang="pt-PT" b="0" dirty="0">
                <a:hlinkClick r:id="rId3" tooltip="Cestas"/>
              </a:rPr>
              <a:t>cestos com malha rígida sinterizada</a:t>
            </a:r>
            <a:r>
              <a:rPr lang="pt-PT" b="0" dirty="0"/>
              <a:t> para maior vida útil</a:t>
            </a:r>
          </a:p>
          <a:p>
            <a:r>
              <a:rPr lang="pt-PT" b="0" dirty="0"/>
              <a:t>Armazene os cestos de forma adequada em um </a:t>
            </a:r>
            <a:r>
              <a:rPr lang="pt-PT" b="0" dirty="0">
                <a:hlinkClick r:id="rId4" tooltip="Rack Rack"/>
              </a:rPr>
              <a:t>rack de cestos</a:t>
            </a:r>
            <a:r>
              <a:rPr lang="pt-PT" b="0" dirty="0"/>
              <a:t> e não soltos em uma gaveta</a:t>
            </a:r>
          </a:p>
          <a:p>
            <a:r>
              <a:rPr lang="pt-PT" b="0" dirty="0"/>
              <a:t> </a:t>
            </a:r>
          </a:p>
          <a:p>
            <a:r>
              <a:rPr lang="pt-PT" b="0" dirty="0"/>
              <a:t>Se os clipes do eixo estiverem tortos ou enferrujados e não puderem ser substituídos, o eixo pode precisar ser substituído como uma unidade completa. Alguns eixos têm clipes substituíveis e faz sentido substituir qualquer um por esse estilo.</a:t>
            </a:r>
          </a:p>
          <a:p>
            <a:endParaRPr lang="pt-PT" dirty="0">
              <a:solidFill>
                <a:srgbClr val="1268B3"/>
              </a:solidFill>
              <a:latin typeface="helvetica" panose="020B0604020202020204" pitchFamily="34" charset="0"/>
            </a:endParaRPr>
          </a:p>
        </p:txBody>
      </p:sp>
      <p:pic>
        <p:nvPicPr>
          <p:cNvPr id="50178" name="Picture 2" descr="Wobble Meter">
            <a:extLst>
              <a:ext uri="{FF2B5EF4-FFF2-40B4-BE49-F238E27FC236}">
                <a16:creationId xmlns:a16="http://schemas.microsoft.com/office/drawing/2014/main" id="{B8EEF80B-3B89-4CF4-907E-FCBDD87C52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2000250"/>
            <a:ext cx="26193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12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11726287"/>
          </a:xfrm>
          <a:prstGeom prst="rect">
            <a:avLst/>
          </a:prstGeom>
        </p:spPr>
        <p:txBody>
          <a:bodyPr wrap="square">
            <a:spAutoFit/>
          </a:bodyPr>
          <a:lstStyle/>
          <a:p>
            <a:r>
              <a:rPr lang="pt-PT" dirty="0">
                <a:solidFill>
                  <a:srgbClr val="1268B3"/>
                </a:solidFill>
                <a:latin typeface="helvetica" panose="020B0604020202020204" pitchFamily="34" charset="0"/>
              </a:rPr>
              <a:t>Controle de nível e verticalidade</a:t>
            </a:r>
          </a:p>
          <a:p>
            <a:endParaRPr lang="pt-BR" dirty="0">
              <a:solidFill>
                <a:srgbClr val="1268B3"/>
              </a:solidFill>
              <a:latin typeface="helvetica" panose="020B0604020202020204" pitchFamily="34" charset="0"/>
            </a:endParaRPr>
          </a:p>
          <a:p>
            <a:r>
              <a:rPr lang="pt-PT" dirty="0"/>
              <a:t> </a:t>
            </a:r>
          </a:p>
          <a:p>
            <a:r>
              <a:rPr lang="pt-PT" b="0" dirty="0"/>
              <a:t> </a:t>
            </a:r>
            <a:r>
              <a:rPr lang="pt-PT" dirty="0"/>
              <a:t> Discussão</a:t>
            </a:r>
          </a:p>
          <a:p>
            <a:r>
              <a:rPr lang="pt-PT" dirty="0"/>
              <a:t>Nível Horizontal</a:t>
            </a:r>
          </a:p>
          <a:p>
            <a:r>
              <a:rPr lang="pt-PT" b="0" dirty="0"/>
              <a:t>A maioria dos testadores de dissolução tem pés ajustáveis, mas o nível é algo que muitas vezes passa despercebido. A bancada onde o testador está localizado pode estar nivelada, mas isso não significa necessariamente que o testador em si esteja e deve ser verificado. Deve ser verificado novamente se a unidade foi movida por qualquer motivo.</a:t>
            </a:r>
          </a:p>
          <a:p>
            <a:r>
              <a:rPr lang="pt-PT" b="0" dirty="0"/>
              <a:t>Uma vez que o nível pode afetar seriamente a hidrodinâmica do líquido no vaso, é importante fazer medições na placa do vaso, uma vez que isso tem um efeito direto sobre os próprios vasos.</a:t>
            </a:r>
          </a:p>
          <a:p>
            <a:r>
              <a:rPr lang="pt-PT" b="0" dirty="0"/>
              <a:t>Usando um nível devidamente calibrado (um </a:t>
            </a:r>
            <a:r>
              <a:rPr lang="pt-PT" b="0" dirty="0">
                <a:hlinkClick r:id="rId2" tooltip="Transferidor Digital"/>
              </a:rPr>
              <a:t>testador digital de nível e verticalidade</a:t>
            </a:r>
            <a:r>
              <a:rPr lang="pt-PT" b="0" dirty="0"/>
              <a:t> é uma opção útil, ou </a:t>
            </a:r>
            <a:r>
              <a:rPr lang="pt-PT" b="0" dirty="0">
                <a:hlinkClick r:id="rId3" tooltip="Nível de bolha"/>
              </a:rPr>
              <a:t>o nível de bolha</a:t>
            </a:r>
            <a:r>
              <a:rPr lang="pt-PT" b="0" dirty="0"/>
              <a:t> se não estiver disponível), faça medições no lado esquerdo e direito da placa do recipiente, da frente para trás e de lado a lado. ou seja, em 90 graus de deslocamento. As leituras devem estar dentro de 0,5 graus.</a:t>
            </a:r>
          </a:p>
          <a:p>
            <a:r>
              <a:rPr lang="pt-PT" dirty="0"/>
              <a:t>Verticalidade do navio</a:t>
            </a:r>
          </a:p>
          <a:p>
            <a:r>
              <a:rPr lang="pt-PT" b="0" dirty="0"/>
              <a:t>Tendo confirmado que a placa do vaso está nivelada, é necessário confirmar se os próprios vasos também estão verticais. Eles deveriam ser, é claro, mas bordas de embarcações ruins podem fazer com que as embarcações não sejam montadas com precisão em seus suportes, e uma simples verificação confirmará se estão na vertical e corretas.</a:t>
            </a:r>
          </a:p>
          <a:p>
            <a:r>
              <a:rPr lang="pt-PT" b="0" dirty="0"/>
              <a:t>Usando um </a:t>
            </a:r>
            <a:r>
              <a:rPr lang="pt-PT" b="0" dirty="0">
                <a:hlinkClick r:id="rId2" tooltip="Transferidor Digital"/>
              </a:rPr>
              <a:t>transferidor digital</a:t>
            </a:r>
            <a:r>
              <a:rPr lang="pt-PT" b="0" dirty="0"/>
              <a:t> , meça a leitura da verticalidade em dois lugares, separados por 90 graus. As leituras devem estar dentro de 0,5 graus (USP).</a:t>
            </a:r>
          </a:p>
          <a:p>
            <a:r>
              <a:rPr lang="pt-PT" b="0" dirty="0"/>
              <a:t>Devem ser usados ​​recipientes devidamente certificados e precisos. No entanto, embora uma embarcação possa ser dimensionalmente precisa, as bordas podem não ser uniformes, a menos que de uma fonte adequadamente controlada. Consulte os </a:t>
            </a:r>
            <a:r>
              <a:rPr lang="pt-PT" b="0" dirty="0">
                <a:hlinkClick r:id="rId4" tooltip="Vasos de dissolução"/>
              </a:rPr>
              <a:t>recipientes de dissolução para recipientes</a:t>
            </a:r>
            <a:r>
              <a:rPr lang="pt-PT" b="0" dirty="0"/>
              <a:t> certificados e precisos para a maioria dos testadores.</a:t>
            </a:r>
          </a:p>
          <a:p>
            <a:r>
              <a:rPr lang="pt-PT" b="0" dirty="0"/>
              <a:t> </a:t>
            </a:r>
          </a:p>
          <a:p>
            <a:r>
              <a:rPr lang="pt-PT" dirty="0"/>
              <a:t>Verticalidade do eixo</a:t>
            </a:r>
          </a:p>
          <a:p>
            <a:r>
              <a:rPr lang="pt-PT" b="0" dirty="0"/>
              <a:t>Para manter a geometria entre os recipientes e o elemento de agitação, os eixos das pás ou da cesta também precisam ser verticais. Isso deve ser predefinido pelo fabricante do testador, mas precisa ser confirmado em qualquer caso.</a:t>
            </a:r>
          </a:p>
          <a:p>
            <a:r>
              <a:rPr lang="pt-PT" b="0" dirty="0"/>
              <a:t>Usando o mesmo transferidor digital, meça o alinhamento vertical dos eixos em dois lugares, separados por 90 graus. As leituras devem estar dentro de 0,5 graus.</a:t>
            </a:r>
          </a:p>
          <a:p>
            <a:r>
              <a:rPr lang="pt-PT" b="0" dirty="0"/>
              <a:t>Se não estiverem, um engenheiro precisará realinhá-los no testador de dissolução, pois geralmente não podem ser reparados pelo usuário.</a:t>
            </a:r>
          </a:p>
          <a:p>
            <a:endParaRPr lang="pt-PT" dirty="0">
              <a:solidFill>
                <a:srgbClr val="1268B3"/>
              </a:solidFill>
              <a:latin typeface="helvetica" panose="020B0604020202020204" pitchFamily="34" charset="0"/>
            </a:endParaRPr>
          </a:p>
        </p:txBody>
      </p:sp>
      <p:pic>
        <p:nvPicPr>
          <p:cNvPr id="52226" name="Picture 2" descr="Nível Digital">
            <a:extLst>
              <a:ext uri="{FF2B5EF4-FFF2-40B4-BE49-F238E27FC236}">
                <a16:creationId xmlns:a16="http://schemas.microsoft.com/office/drawing/2014/main" id="{82EE8116-E2CB-41CC-963A-F2A54D02B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749" y="897241"/>
            <a:ext cx="57150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4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7584" y="260648"/>
            <a:ext cx="8095528" cy="677108"/>
          </a:xfrm>
          <a:prstGeom prst="rect">
            <a:avLst/>
          </a:prstGeom>
        </p:spPr>
        <p:txBody>
          <a:bodyPr wrap="square">
            <a:spAutoFit/>
          </a:bodyPr>
          <a:lstStyle/>
          <a:p>
            <a:r>
              <a:rPr lang="pt-BR" sz="3800" dirty="0" err="1">
                <a:solidFill>
                  <a:schemeClr val="accent1">
                    <a:lumMod val="75000"/>
                  </a:schemeClr>
                </a:solidFill>
                <a:latin typeface="Times New Roman" panose="02020603050405020304" pitchFamily="18" charset="0"/>
                <a:cs typeface="Times New Roman" panose="02020603050405020304" pitchFamily="18" charset="0"/>
              </a:rPr>
              <a:t>Indice</a:t>
            </a:r>
            <a:endParaRPr lang="pt-BR" sz="3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Espaço Reservado para Conteúdo 2"/>
          <p:cNvSpPr txBox="1">
            <a:spLocks/>
          </p:cNvSpPr>
          <p:nvPr/>
        </p:nvSpPr>
        <p:spPr>
          <a:xfrm>
            <a:off x="34389" y="1340768"/>
            <a:ext cx="9109611" cy="4752528"/>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76213">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Legislação</a:t>
            </a:r>
            <a:endParaRPr lang="pt-PT" sz="1700" b="0" dirty="0">
              <a:latin typeface="Times New Roman" panose="02020603050405020304" pitchFamily="18" charset="0"/>
              <a:cs typeface="Times New Roman" panose="02020603050405020304" pitchFamily="18" charset="0"/>
            </a:endParaRP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O que é a dissolução do comprimido? Por que testar?</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Conceitos Teóricos de Dissolução</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Aparelho 1 - O cesto giratório</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Sobre cestas de dissolução</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Aparelho 2 - Pás Rotativas</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Aparelho 2 - </a:t>
            </a:r>
            <a:r>
              <a:rPr lang="pt-PT" sz="1400" b="0" dirty="0">
                <a:latin typeface="Times New Roman" panose="02020603050405020304" pitchFamily="18" charset="0"/>
                <a:cs typeface="Times New Roman" panose="02020603050405020304" pitchFamily="18" charset="0"/>
              </a:rPr>
              <a:t>Sobre </a:t>
            </a:r>
            <a:r>
              <a:rPr lang="pt-PT" sz="1300" b="0" dirty="0">
                <a:latin typeface="Times New Roman" panose="02020603050405020304" pitchFamily="18" charset="0"/>
                <a:cs typeface="Times New Roman" panose="02020603050405020304" pitchFamily="18" charset="0"/>
              </a:rPr>
              <a:t>Pás Rotativas</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Sobre Âncoras </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Qualificação de Equipamentos</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Configuração e cuidados básicos</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Controle de temperatura</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Ocilção Control</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Nível e verticalidade</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Centrando</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Altura</a:t>
            </a:r>
          </a:p>
          <a:p>
            <a:pPr marL="400050" lvl="1" indent="176213">
              <a:spcBef>
                <a:spcPts val="0"/>
              </a:spcBef>
              <a:buFont typeface="Wingdings" panose="05000000000000000000" pitchFamily="2" charset="2"/>
              <a:buChar char="ü"/>
            </a:pPr>
            <a:r>
              <a:rPr lang="pt-PT" sz="1300" b="0" dirty="0">
                <a:latin typeface="Times New Roman" panose="02020603050405020304" pitchFamily="18" charset="0"/>
                <a:cs typeface="Times New Roman" panose="02020603050405020304" pitchFamily="18" charset="0"/>
              </a:rPr>
              <a:t>Velocidade</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Sobre Filtros de Dissolução</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Sobre Amostragem</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Sobre as Cubas</a:t>
            </a:r>
          </a:p>
          <a:p>
            <a:pPr marL="0" indent="176213">
              <a:spcBef>
                <a:spcPts val="0"/>
              </a:spcBef>
              <a:buFont typeface="Wingdings" panose="05000000000000000000" pitchFamily="2" charset="2"/>
              <a:buChar char="ü"/>
            </a:pPr>
            <a:r>
              <a:rPr lang="pt-PT" sz="1700" b="0" dirty="0">
                <a:latin typeface="Times New Roman" panose="02020603050405020304" pitchFamily="18" charset="0"/>
                <a:cs typeface="Times New Roman" panose="02020603050405020304" pitchFamily="18" charset="0"/>
              </a:rPr>
              <a:t>Sobre a dissolução de pequenos volumes</a:t>
            </a:r>
            <a:endParaRPr lang="pt-BR" sz="23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300" b="0" dirty="0">
              <a:latin typeface="Times New Roman" panose="02020603050405020304" pitchFamily="18" charset="0"/>
              <a:cs typeface="Times New Roman" panose="02020603050405020304" pitchFamily="18" charset="0"/>
            </a:endParaRPr>
          </a:p>
          <a:p>
            <a:pPr marL="0" indent="0">
              <a:buNone/>
            </a:pPr>
            <a:endParaRPr lang="pt-BR" sz="2500" b="0" dirty="0">
              <a:latin typeface="Times New Roman" panose="02020603050405020304" pitchFamily="18" charset="0"/>
              <a:cs typeface="Times New Roman" panose="02020603050405020304" pitchFamily="18" charset="0"/>
            </a:endParaRPr>
          </a:p>
          <a:p>
            <a:pPr marL="0" indent="0">
              <a:buFont typeface="Arial" pitchFamily="34" charset="0"/>
              <a:buNone/>
            </a:pPr>
            <a:endParaRPr lang="pt-BR" b="0" dirty="0"/>
          </a:p>
          <a:p>
            <a:pPr>
              <a:buFont typeface="Wingdings" panose="05000000000000000000" pitchFamily="2" charset="2"/>
              <a:buChar char="ü"/>
            </a:pPr>
            <a:endParaRPr lang="pt-BR" b="0" dirty="0"/>
          </a:p>
          <a:p>
            <a:pPr>
              <a:buFont typeface="Wingdings" panose="05000000000000000000" pitchFamily="2" charset="2"/>
              <a:buChar char="ü"/>
            </a:pPr>
            <a:endParaRPr lang="pt-BR" b="0" dirty="0"/>
          </a:p>
        </p:txBody>
      </p:sp>
    </p:spTree>
    <p:extLst>
      <p:ext uri="{BB962C8B-B14F-4D97-AF65-F5344CB8AC3E}">
        <p14:creationId xmlns:p14="http://schemas.microsoft.com/office/powerpoint/2010/main" val="12766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4247317"/>
          </a:xfrm>
          <a:prstGeom prst="rect">
            <a:avLst/>
          </a:prstGeom>
        </p:spPr>
        <p:txBody>
          <a:bodyPr wrap="square">
            <a:spAutoFit/>
          </a:bodyPr>
          <a:lstStyle/>
          <a:p>
            <a:r>
              <a:rPr lang="pt-PT" dirty="0">
                <a:solidFill>
                  <a:srgbClr val="1268B3"/>
                </a:solidFill>
                <a:latin typeface="helvetica" panose="020B0604020202020204" pitchFamily="34" charset="0"/>
              </a:rPr>
              <a:t>Centralização do Elemento de Agitação</a:t>
            </a:r>
            <a:endParaRPr lang="pt-BR" dirty="0">
              <a:solidFill>
                <a:srgbClr val="1268B3"/>
              </a:solidFill>
              <a:latin typeface="helvetica" panose="020B0604020202020204" pitchFamily="34" charset="0"/>
            </a:endParaRPr>
          </a:p>
          <a:p>
            <a:r>
              <a:rPr lang="pt-PT" dirty="0"/>
              <a:t> </a:t>
            </a:r>
          </a:p>
          <a:p>
            <a:r>
              <a:rPr lang="pt-PT" b="0" dirty="0"/>
              <a:t> </a:t>
            </a:r>
            <a:r>
              <a:rPr lang="pt-PT" dirty="0"/>
              <a:t> Discussão</a:t>
            </a:r>
          </a:p>
          <a:p>
            <a:r>
              <a:rPr lang="pt-PT" b="0" dirty="0"/>
              <a:t>Centralizar mede se a pá ou cesta está exatamente no centro do navio. Se não forem, podem resultar em padrões de fluxo de mídia irregulares.</a:t>
            </a:r>
          </a:p>
          <a:p>
            <a:r>
              <a:rPr lang="pt-PT" b="0" dirty="0"/>
              <a:t>Existe uma variedade de ferramentas para realizar este teste, mas o melhor ajuste na extremidade do eixo rotativo, ou substitua o eixo completamente</a:t>
            </a:r>
          </a:p>
          <a:p>
            <a:r>
              <a:rPr lang="pt-PT" b="0" dirty="0"/>
              <a:t>O eixo não deve ficar fora do centro em mais de 2 mm no total, e a localização do teste no vaso é importante. Muito perto do flange do vaso e erros ao redor do flange podem contribuir para as leituras e, portanto, o melhor local é cerca de 2 cm dentro do vaso, onde apenas a parede pode contribuir. (80 mm acima da posição da pá também para ASTM).</a:t>
            </a:r>
          </a:p>
          <a:p>
            <a:r>
              <a:rPr lang="pt-PT" b="0" dirty="0"/>
              <a:t>O teste de centralização se baseia no fato de que os vasos são bons e, portanto, apenas vasos totalmente certificados dimensionalmente devem ser usados.</a:t>
            </a:r>
          </a:p>
          <a:p>
            <a:endParaRPr lang="pt-PT" dirty="0">
              <a:solidFill>
                <a:srgbClr val="1268B3"/>
              </a:solidFill>
              <a:latin typeface="helvetica" panose="020B0604020202020204" pitchFamily="34" charset="0"/>
            </a:endParaRPr>
          </a:p>
        </p:txBody>
      </p:sp>
      <p:pic>
        <p:nvPicPr>
          <p:cNvPr id="51202" name="Picture 2" descr="Medidor de Centralização">
            <a:extLst>
              <a:ext uri="{FF2B5EF4-FFF2-40B4-BE49-F238E27FC236}">
                <a16:creationId xmlns:a16="http://schemas.microsoft.com/office/drawing/2014/main" id="{B87A6DE6-834B-4DA2-B2B9-0E5FEC996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384" y="1507063"/>
            <a:ext cx="9525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7017306"/>
          </a:xfrm>
          <a:prstGeom prst="rect">
            <a:avLst/>
          </a:prstGeom>
        </p:spPr>
        <p:txBody>
          <a:bodyPr wrap="square">
            <a:spAutoFit/>
          </a:bodyPr>
          <a:lstStyle/>
          <a:p>
            <a:r>
              <a:rPr lang="pt-PT" dirty="0">
                <a:solidFill>
                  <a:srgbClr val="1268B3"/>
                </a:solidFill>
                <a:latin typeface="helvetica" panose="020B0604020202020204" pitchFamily="34" charset="0"/>
              </a:rPr>
              <a:t>Altura da cesta ou remo acima da parte inferior da embarcação</a:t>
            </a:r>
            <a:endParaRPr lang="pt-BR" dirty="0">
              <a:solidFill>
                <a:srgbClr val="1268B3"/>
              </a:solidFill>
              <a:latin typeface="helvetica" panose="020B0604020202020204" pitchFamily="34" charset="0"/>
            </a:endParaRPr>
          </a:p>
          <a:p>
            <a:r>
              <a:rPr lang="pt-PT" dirty="0"/>
              <a:t> </a:t>
            </a:r>
          </a:p>
          <a:p>
            <a:r>
              <a:rPr lang="pt-PT" b="0" dirty="0"/>
              <a:t> </a:t>
            </a:r>
            <a:r>
              <a:rPr lang="pt-PT" dirty="0"/>
              <a:t> Discussão</a:t>
            </a:r>
          </a:p>
          <a:p>
            <a:r>
              <a:rPr lang="pt-PT" b="0" dirty="0"/>
              <a:t>O ajuste de altura para cestas e pás é necessário antes de cada teste. Embora faça parte do processo de qualificação a cada seis meses, não se deve presumir que a altura não muda entre esses tempos, e uma verificação antes de cada teste garante que o testador foi configurado corretamente pelo operador.</a:t>
            </a:r>
          </a:p>
          <a:p>
            <a:r>
              <a:rPr lang="pt-PT" b="0" dirty="0"/>
              <a:t>Existem várias ferramentas úteis que podem ser usadas para verificar a altura.</a:t>
            </a:r>
          </a:p>
          <a:p>
            <a:r>
              <a:rPr lang="pt-PT" b="0" dirty="0"/>
              <a:t>Os medidores de definição de profundidade são projetados para definir a altura exata do conjunto da pá ou cesta em 25 mm simplesmente colocando uma </a:t>
            </a:r>
            <a:r>
              <a:rPr lang="pt-PT" b="0" dirty="0">
                <a:hlinkClick r:id="rId2" tooltip="DEPSET-MI"/>
              </a:rPr>
              <a:t>bola</a:t>
            </a:r>
            <a:r>
              <a:rPr lang="pt-PT" b="0" dirty="0"/>
              <a:t> ou </a:t>
            </a:r>
            <a:r>
              <a:rPr lang="pt-PT" b="0" dirty="0">
                <a:hlinkClick r:id="rId3" tooltip="DEPSET-25"/>
              </a:rPr>
              <a:t>espaçador de </a:t>
            </a:r>
            <a:r>
              <a:rPr lang="pt-PT" b="0" dirty="0">
                <a:hlinkClick r:id="rId2" tooltip="DEPSET-MI"/>
              </a:rPr>
              <a:t>25 mm</a:t>
            </a:r>
            <a:r>
              <a:rPr lang="pt-PT" b="0" dirty="0"/>
              <a:t> abaixo da pá ou cesta, abaixando-os no espaçador e fixando na posição. Um </a:t>
            </a:r>
            <a:r>
              <a:rPr lang="pt-PT" b="0" dirty="0">
                <a:hlinkClick r:id="rId4" tooltip="Medidor de profundidade digital"/>
              </a:rPr>
              <a:t>medidor de profundidade digital</a:t>
            </a:r>
            <a:r>
              <a:rPr lang="pt-PT" b="0" dirty="0"/>
              <a:t> fornecerá uma leitura absolutamente precisa da altura real para registro em um diário de bordo.</a:t>
            </a:r>
          </a:p>
          <a:p>
            <a:r>
              <a:rPr lang="pt-PT" b="0" dirty="0"/>
              <a:t>Uma vez fixada em 25 mm, a verificação de rotina da altura correta é um processo muito rápido e simples usando um </a:t>
            </a:r>
            <a:r>
              <a:rPr lang="pt-PT" b="0" dirty="0">
                <a:hlinkClick r:id="rId5" tooltip="Go - No Go Gauge"/>
              </a:rPr>
              <a:t>medidor 'Go-No Go'</a:t>
            </a:r>
            <a:endParaRPr lang="pt-PT" b="0" dirty="0"/>
          </a:p>
          <a:p>
            <a:r>
              <a:rPr lang="pt-PT" b="0" dirty="0"/>
              <a:t>Com uma especificação de 25 mm +/- 2 mm, isso significa que um espaçador de 23 mm deve caber facilmente sob a pá ou cesta, e um espaçador de 27 mm não deve caber de forma alguma. Um </a:t>
            </a:r>
            <a:r>
              <a:rPr lang="pt-PT" b="0" dirty="0">
                <a:hlinkClick r:id="rId5" tooltip="Go - No Go Gauge"/>
              </a:rPr>
              <a:t>medidor Go-No Go '</a:t>
            </a:r>
            <a:r>
              <a:rPr lang="pt-PT" b="0" dirty="0"/>
              <a:t>  tem um espaçador de 23 mm e 27 mm e é uma ferramenta indispensável.</a:t>
            </a:r>
          </a:p>
          <a:p>
            <a:r>
              <a:rPr lang="pt-PT" b="0" dirty="0"/>
              <a:t>Para eliminar erros potenciais entre os vasos (vasos soprados à mão sempre terão algumas pequenas variações de altura), é importante manter os mesmos vasos nas mesmas posições o tempo todo. A exceção a isso são as </a:t>
            </a:r>
            <a:r>
              <a:rPr lang="pt-PT" b="0" dirty="0">
                <a:hlinkClick r:id="rId6" tooltip="Embarcações ASTM"/>
              </a:rPr>
              <a:t>embarcações ASTM-UN,</a:t>
            </a:r>
            <a:r>
              <a:rPr lang="pt-PT" b="0" dirty="0"/>
              <a:t> que são formadas a vácuo e sempre idênticas.</a:t>
            </a:r>
          </a:p>
          <a:p>
            <a:endParaRPr lang="pt-PT" dirty="0">
              <a:solidFill>
                <a:srgbClr val="1268B3"/>
              </a:solidFill>
              <a:latin typeface="helvetica" panose="020B0604020202020204" pitchFamily="34" charset="0"/>
            </a:endParaRPr>
          </a:p>
        </p:txBody>
      </p:sp>
      <p:pic>
        <p:nvPicPr>
          <p:cNvPr id="53250" name="Picture 2" descr="DDAPT">
            <a:extLst>
              <a:ext uri="{FF2B5EF4-FFF2-40B4-BE49-F238E27FC236}">
                <a16:creationId xmlns:a16="http://schemas.microsoft.com/office/drawing/2014/main" id="{1DA8C9D5-DCAB-4186-8867-3B564466D2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1105" y="4509120"/>
            <a:ext cx="952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DEPSET-25">
            <a:extLst>
              <a:ext uri="{FF2B5EF4-FFF2-40B4-BE49-F238E27FC236}">
                <a16:creationId xmlns:a16="http://schemas.microsoft.com/office/drawing/2014/main" id="{109ACF2B-F8DF-4A5E-821A-88A3F3567C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16416" y="1436638"/>
            <a:ext cx="1407630" cy="292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63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Cuidados básicos</a:t>
            </a:r>
          </a:p>
        </p:txBody>
      </p:sp>
      <p:sp>
        <p:nvSpPr>
          <p:cNvPr id="4" name="Retângulo 3">
            <a:extLst>
              <a:ext uri="{FF2B5EF4-FFF2-40B4-BE49-F238E27FC236}">
                <a16:creationId xmlns:a16="http://schemas.microsoft.com/office/drawing/2014/main" id="{13C1932E-EB43-46CF-81ED-44DDBB34A436}"/>
              </a:ext>
            </a:extLst>
          </p:cNvPr>
          <p:cNvSpPr/>
          <p:nvPr/>
        </p:nvSpPr>
        <p:spPr>
          <a:xfrm>
            <a:off x="307975" y="1429246"/>
            <a:ext cx="8431461" cy="2585323"/>
          </a:xfrm>
          <a:prstGeom prst="rect">
            <a:avLst/>
          </a:prstGeom>
        </p:spPr>
        <p:txBody>
          <a:bodyPr wrap="square">
            <a:spAutoFit/>
          </a:bodyPr>
          <a:lstStyle/>
          <a:p>
            <a:r>
              <a:rPr lang="pt-PT" dirty="0">
                <a:solidFill>
                  <a:srgbClr val="1268B3"/>
                </a:solidFill>
                <a:latin typeface="helvetica" panose="020B0604020202020204" pitchFamily="34" charset="0"/>
              </a:rPr>
              <a:t>Velocidade Rotacional</a:t>
            </a:r>
            <a:r>
              <a:rPr lang="pt-PT" dirty="0"/>
              <a:t> </a:t>
            </a:r>
          </a:p>
          <a:p>
            <a:r>
              <a:rPr lang="pt-PT" b="0" dirty="0"/>
              <a:t> </a:t>
            </a:r>
          </a:p>
          <a:p>
            <a:r>
              <a:rPr lang="pt-PT" dirty="0"/>
              <a:t>Discussão</a:t>
            </a:r>
          </a:p>
          <a:p>
            <a:r>
              <a:rPr lang="pt-PT" b="0" dirty="0"/>
              <a:t>Com a tecnologia de motor atual, não há razão para que os testadores de dissolução não devam estar dentro de 0,1 rpm e certamente 1 rpm é facilmente alcançável.</a:t>
            </a:r>
          </a:p>
          <a:p>
            <a:r>
              <a:rPr lang="pt-PT" b="0" dirty="0"/>
              <a:t>A maneira mais simples de medir a velocidade de rotação é com um </a:t>
            </a:r>
            <a:r>
              <a:rPr lang="pt-PT" b="0" dirty="0">
                <a:hlinkClick r:id="rId2" tooltip="Tacômetro óptico"/>
              </a:rPr>
              <a:t>tacômetro óptico</a:t>
            </a:r>
            <a:r>
              <a:rPr lang="pt-PT" b="0" dirty="0"/>
              <a:t> . Isso lê um marcador reflexivo colocado no fuso. É ideal medir isso a 50 rpm e 100 rpm, que são as duas velocidades de teste mais comuns.</a:t>
            </a:r>
            <a:endParaRPr lang="pt-PT" dirty="0">
              <a:solidFill>
                <a:srgbClr val="1268B3"/>
              </a:solidFill>
              <a:latin typeface="helvetica" panose="020B0604020202020204" pitchFamily="34" charset="0"/>
            </a:endParaRPr>
          </a:p>
        </p:txBody>
      </p:sp>
      <p:pic>
        <p:nvPicPr>
          <p:cNvPr id="54274" name="Picture 2" descr="Tacômetro óptico">
            <a:extLst>
              <a:ext uri="{FF2B5EF4-FFF2-40B4-BE49-F238E27FC236}">
                <a16:creationId xmlns:a16="http://schemas.microsoft.com/office/drawing/2014/main" id="{76C28B9C-C30F-4169-8B98-0511905E8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6775" y="2400825"/>
            <a:ext cx="13144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30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8380C9DD-68F7-48CF-8000-2D1C28F58817}"/>
              </a:ext>
            </a:extLst>
          </p:cNvPr>
          <p:cNvSpPr/>
          <p:nvPr/>
        </p:nvSpPr>
        <p:spPr>
          <a:xfrm>
            <a:off x="460375" y="1484784"/>
            <a:ext cx="4399657" cy="4524315"/>
          </a:xfrm>
          <a:prstGeom prst="rect">
            <a:avLst/>
          </a:prstGeom>
        </p:spPr>
        <p:txBody>
          <a:bodyPr wrap="square">
            <a:spAutoFit/>
          </a:bodyPr>
          <a:lstStyle/>
          <a:p>
            <a:r>
              <a:rPr lang="pt-PT" dirty="0">
                <a:solidFill>
                  <a:srgbClr val="1268B3"/>
                </a:solidFill>
                <a:latin typeface="helvetica" panose="020B0604020202020204" pitchFamily="34" charset="0"/>
              </a:rPr>
              <a:t>Calibração Mecânica</a:t>
            </a:r>
          </a:p>
          <a:p>
            <a:r>
              <a:rPr lang="pt-PT" b="0" dirty="0"/>
              <a:t>Em termos de requisitos de calibração mecânica, tanto as diretrizes ASTM quanto o USP Toolkit exigem especificações razoavelmente rigorosas. </a:t>
            </a:r>
          </a:p>
          <a:p>
            <a:endParaRPr lang="pt-BR" b="0" dirty="0">
              <a:solidFill>
                <a:srgbClr val="1268B3"/>
              </a:solidFill>
              <a:latin typeface="helvetica" panose="020B0604020202020204" pitchFamily="34" charset="0"/>
            </a:endParaRPr>
          </a:p>
          <a:p>
            <a:r>
              <a:rPr lang="pt-PT" dirty="0">
                <a:solidFill>
                  <a:srgbClr val="1268B3"/>
                </a:solidFill>
                <a:latin typeface="helvetica" panose="020B0604020202020204" pitchFamily="34" charset="0"/>
              </a:rPr>
              <a:t>Freqüência de Calibração</a:t>
            </a:r>
          </a:p>
          <a:p>
            <a:r>
              <a:rPr lang="pt-PT" b="0" dirty="0"/>
              <a:t>Em geral, a calibração do equipamento é repetida a cada 1 ano.</a:t>
            </a:r>
          </a:p>
          <a:p>
            <a:endParaRPr lang="pt-PT" b="0" dirty="0"/>
          </a:p>
          <a:p>
            <a:r>
              <a:rPr lang="pt-PT" b="0" dirty="0"/>
              <a:t>Se o Dissolutor for movido por qualquer motivo, ele precisará ser recalibrado</a:t>
            </a:r>
          </a:p>
          <a:p>
            <a:r>
              <a:rPr lang="pt-PT" b="0" dirty="0"/>
              <a:t>Se apenas pás ou apenas cestos forem usados, não é necessário calibrar para ambos os métodos</a:t>
            </a:r>
          </a:p>
          <a:p>
            <a:endParaRPr lang="pt-PT" dirty="0">
              <a:solidFill>
                <a:srgbClr val="1268B3"/>
              </a:solidFill>
              <a:latin typeface="helvetica" panose="020B0604020202020204" pitchFamily="34" charset="0"/>
            </a:endParaRPr>
          </a:p>
        </p:txBody>
      </p:sp>
      <p:graphicFrame>
        <p:nvGraphicFramePr>
          <p:cNvPr id="3" name="Tabela 2">
            <a:extLst>
              <a:ext uri="{FF2B5EF4-FFF2-40B4-BE49-F238E27FC236}">
                <a16:creationId xmlns:a16="http://schemas.microsoft.com/office/drawing/2014/main" id="{B7F8DA88-FA9D-4055-8105-06AAECA5137D}"/>
              </a:ext>
            </a:extLst>
          </p:cNvPr>
          <p:cNvGraphicFramePr>
            <a:graphicFrameLocks noGrp="1"/>
          </p:cNvGraphicFramePr>
          <p:nvPr/>
        </p:nvGraphicFramePr>
        <p:xfrm>
          <a:off x="4860032" y="1340768"/>
          <a:ext cx="4193943" cy="4248976"/>
        </p:xfrm>
        <a:graphic>
          <a:graphicData uri="http://schemas.openxmlformats.org/drawingml/2006/table">
            <a:tbl>
              <a:tblPr>
                <a:tableStyleId>{69CF1AB2-1976-4502-BF36-3FF5EA218861}</a:tableStyleId>
              </a:tblPr>
              <a:tblGrid>
                <a:gridCol w="1397981">
                  <a:extLst>
                    <a:ext uri="{9D8B030D-6E8A-4147-A177-3AD203B41FA5}">
                      <a16:colId xmlns:a16="http://schemas.microsoft.com/office/drawing/2014/main" val="3499731177"/>
                    </a:ext>
                  </a:extLst>
                </a:gridCol>
                <a:gridCol w="1397981">
                  <a:extLst>
                    <a:ext uri="{9D8B030D-6E8A-4147-A177-3AD203B41FA5}">
                      <a16:colId xmlns:a16="http://schemas.microsoft.com/office/drawing/2014/main" val="1908314249"/>
                    </a:ext>
                  </a:extLst>
                </a:gridCol>
                <a:gridCol w="1397981">
                  <a:extLst>
                    <a:ext uri="{9D8B030D-6E8A-4147-A177-3AD203B41FA5}">
                      <a16:colId xmlns:a16="http://schemas.microsoft.com/office/drawing/2014/main" val="3637575381"/>
                    </a:ext>
                  </a:extLst>
                </a:gridCol>
              </a:tblGrid>
              <a:tr h="288032">
                <a:tc>
                  <a:txBody>
                    <a:bodyPr/>
                    <a:lstStyle/>
                    <a:p>
                      <a:pPr algn="l" fontAlgn="t"/>
                      <a:r>
                        <a:rPr lang="pt-PT" sz="900" dirty="0">
                          <a:effectLst/>
                        </a:rPr>
                        <a:t>Parâmetro de Calibração</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ASTM</a:t>
                      </a:r>
                      <a:endParaRPr lang="pt-PT" sz="900" b="0" dirty="0">
                        <a:effectLst/>
                      </a:endParaRPr>
                    </a:p>
                  </a:txBody>
                  <a:tcPr marL="72811" marR="72811" marT="72811" marB="72811">
                    <a:solidFill>
                      <a:schemeClr val="tx2">
                        <a:lumMod val="20000"/>
                        <a:lumOff val="80000"/>
                      </a:schemeClr>
                    </a:solidFill>
                  </a:tcPr>
                </a:tc>
                <a:tc>
                  <a:txBody>
                    <a:bodyPr/>
                    <a:lstStyle/>
                    <a:p>
                      <a:pPr algn="l" fontAlgn="t"/>
                      <a:r>
                        <a:rPr lang="pt-PT" sz="900" dirty="0">
                          <a:effectLst/>
                        </a:rPr>
                        <a:t>Especificações USP</a:t>
                      </a:r>
                      <a:endParaRPr lang="pt-PT" sz="900" b="0" dirty="0">
                        <a:effectLst/>
                      </a:endParaRPr>
                    </a:p>
                  </a:txBody>
                  <a:tcPr marL="72811" marR="72811" marT="72811" marB="72811">
                    <a:solidFill>
                      <a:schemeClr val="tx2">
                        <a:lumMod val="20000"/>
                        <a:lumOff val="80000"/>
                      </a:schemeClr>
                    </a:solidFill>
                  </a:tcPr>
                </a:tc>
                <a:extLst>
                  <a:ext uri="{0D108BD9-81ED-4DB2-BD59-A6C34878D82A}">
                    <a16:rowId xmlns:a16="http://schemas.microsoft.com/office/drawing/2014/main" val="3449868709"/>
                  </a:ext>
                </a:extLst>
              </a:tr>
              <a:tr h="565017">
                <a:tc>
                  <a:txBody>
                    <a:bodyPr/>
                    <a:lstStyle/>
                    <a:p>
                      <a:pPr algn="l" fontAlgn="t"/>
                      <a:r>
                        <a:rPr lang="pt-PT" sz="900" dirty="0">
                          <a:effectLst/>
                        </a:rPr>
                        <a:t>Ocilação da Haste</a:t>
                      </a:r>
                      <a:endParaRPr lang="pt-PT" sz="900" b="0" dirty="0">
                        <a:effectLst/>
                      </a:endParaRPr>
                    </a:p>
                  </a:txBody>
                  <a:tcPr marL="72811" marR="72811" marT="72811" marB="72811"/>
                </a:tc>
                <a:tc>
                  <a:txBody>
                    <a:bodyPr/>
                    <a:lstStyle/>
                    <a:p>
                      <a:pPr algn="l" fontAlgn="t"/>
                      <a:r>
                        <a:rPr lang="pt-PT" sz="900" dirty="0">
                          <a:effectLst/>
                        </a:rPr>
                        <a:t>Saída ≤1,0 mm, 2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tc>
                  <a:txBody>
                    <a:bodyPr/>
                    <a:lstStyle/>
                    <a:p>
                      <a:pPr algn="l" fontAlgn="t"/>
                      <a:r>
                        <a:rPr lang="pt-PT" sz="900" dirty="0">
                          <a:effectLst/>
                        </a:rPr>
                        <a:t>Saída ≤1,0 mm, 1 cm</a:t>
                      </a:r>
                      <a:br>
                        <a:rPr lang="pt-PT" sz="900" dirty="0">
                          <a:effectLst/>
                        </a:rPr>
                      </a:br>
                      <a:r>
                        <a:rPr lang="pt-PT" sz="900" dirty="0">
                          <a:effectLst/>
                        </a:rPr>
                        <a:t>acima da pá ou</a:t>
                      </a:r>
                      <a:br>
                        <a:rPr lang="pt-PT" sz="900" dirty="0">
                          <a:effectLst/>
                        </a:rPr>
                      </a:br>
                      <a:r>
                        <a:rPr lang="pt-PT" sz="900" dirty="0">
                          <a:effectLst/>
                        </a:rPr>
                        <a:t>cesta</a:t>
                      </a:r>
                      <a:endParaRPr lang="pt-PT" sz="900" b="0" dirty="0">
                        <a:effectLst/>
                      </a:endParaRPr>
                    </a:p>
                  </a:txBody>
                  <a:tcPr marL="72811" marR="72811" marT="72811" marB="72811"/>
                </a:tc>
                <a:extLst>
                  <a:ext uri="{0D108BD9-81ED-4DB2-BD59-A6C34878D82A}">
                    <a16:rowId xmlns:a16="http://schemas.microsoft.com/office/drawing/2014/main" val="3010073944"/>
                  </a:ext>
                </a:extLst>
              </a:tr>
              <a:tr h="425219">
                <a:tc>
                  <a:txBody>
                    <a:bodyPr/>
                    <a:lstStyle/>
                    <a:p>
                      <a:pPr algn="l" fontAlgn="t"/>
                      <a:r>
                        <a:rPr lang="pt-PT" sz="900">
                          <a:effectLst/>
                        </a:rPr>
                        <a:t>Verticalidade do eixo</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653279536"/>
                  </a:ext>
                </a:extLst>
              </a:tr>
              <a:tr h="425219">
                <a:tc>
                  <a:txBody>
                    <a:bodyPr/>
                    <a:lstStyle/>
                    <a:p>
                      <a:pPr algn="l" fontAlgn="t"/>
                      <a:r>
                        <a:rPr lang="pt-PT" sz="900" dirty="0">
                          <a:effectLst/>
                        </a:rPr>
                        <a:t>Ocilação do Cesto</a:t>
                      </a:r>
                      <a:endParaRPr lang="pt-PT" sz="900" b="0" dirty="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tc>
                  <a:txBody>
                    <a:bodyPr/>
                    <a:lstStyle/>
                    <a:p>
                      <a:pPr algn="l" fontAlgn="t"/>
                      <a:r>
                        <a:rPr lang="pt-PT" sz="900">
                          <a:effectLst/>
                        </a:rPr>
                        <a:t>Saída ≤1,0 mm na</a:t>
                      </a:r>
                      <a:br>
                        <a:rPr lang="pt-PT" sz="900">
                          <a:effectLst/>
                        </a:rPr>
                      </a:br>
                      <a:r>
                        <a:rPr lang="pt-PT" sz="900">
                          <a:effectLst/>
                        </a:rPr>
                        <a:t>parte inferior da cesta</a:t>
                      </a:r>
                      <a:endParaRPr lang="pt-PT" sz="900" b="0">
                        <a:effectLst/>
                      </a:endParaRPr>
                    </a:p>
                  </a:txBody>
                  <a:tcPr marL="72811" marR="72811" marT="72811" marB="72811"/>
                </a:tc>
                <a:extLst>
                  <a:ext uri="{0D108BD9-81ED-4DB2-BD59-A6C34878D82A}">
                    <a16:rowId xmlns:a16="http://schemas.microsoft.com/office/drawing/2014/main" val="2544505552"/>
                  </a:ext>
                </a:extLst>
              </a:tr>
              <a:tr h="704815">
                <a:tc>
                  <a:txBody>
                    <a:bodyPr/>
                    <a:lstStyle/>
                    <a:p>
                      <a:pPr algn="l" fontAlgn="t"/>
                      <a:r>
                        <a:rPr lang="pt-PT" sz="900" dirty="0">
                          <a:effectLst/>
                        </a:rPr>
                        <a:t>Centralização</a:t>
                      </a:r>
                      <a:endParaRPr lang="pt-PT" sz="900" b="0" dirty="0">
                        <a:effectLst/>
                      </a:endParaRPr>
                    </a:p>
                  </a:txBody>
                  <a:tcPr marL="72811" marR="72811" marT="72811" marB="72811"/>
                </a:tc>
                <a:tc>
                  <a:txBody>
                    <a:bodyPr/>
                    <a:lstStyle/>
                    <a:p>
                      <a:pPr algn="l" fontAlgn="t"/>
                      <a:r>
                        <a:rPr lang="pt-PT" sz="900" dirty="0">
                          <a:effectLst/>
                        </a:rPr>
                        <a:t>≤1,0 mm, a 2 mm e</a:t>
                      </a:r>
                      <a:br>
                        <a:rPr lang="pt-PT" sz="900" dirty="0">
                          <a:effectLst/>
                        </a:rPr>
                      </a:br>
                      <a:r>
                        <a:rPr lang="pt-PT" sz="900" dirty="0">
                          <a:effectLst/>
                        </a:rPr>
                        <a:t>60 mm acima do cesto ou</a:t>
                      </a:r>
                      <a:br>
                        <a:rPr lang="pt-PT" sz="900" dirty="0">
                          <a:effectLst/>
                        </a:rPr>
                      </a:br>
                      <a:r>
                        <a:rPr lang="pt-PT" sz="900" dirty="0">
                          <a:effectLst/>
                        </a:rPr>
                        <a:t>a 2 mm e 80 mm</a:t>
                      </a:r>
                      <a:br>
                        <a:rPr lang="pt-PT" sz="900" dirty="0">
                          <a:effectLst/>
                        </a:rPr>
                      </a:br>
                      <a:r>
                        <a:rPr lang="pt-PT" sz="900" dirty="0">
                          <a:effectLst/>
                        </a:rPr>
                        <a:t>acima da pá</a:t>
                      </a:r>
                      <a:endParaRPr lang="pt-PT" sz="900" b="0" dirty="0">
                        <a:effectLst/>
                      </a:endParaRPr>
                    </a:p>
                  </a:txBody>
                  <a:tcPr marL="72811" marR="72811" marT="72811" marB="72811"/>
                </a:tc>
                <a:tc>
                  <a:txBody>
                    <a:bodyPr/>
                    <a:lstStyle/>
                    <a:p>
                      <a:pPr algn="l" fontAlgn="t"/>
                      <a:r>
                        <a:rPr lang="pt-PT" sz="900" dirty="0">
                          <a:effectLst/>
                        </a:rPr>
                        <a:t>≤2,0 mm, não mais do</a:t>
                      </a:r>
                      <a:br>
                        <a:rPr lang="pt-PT" sz="900" dirty="0">
                          <a:effectLst/>
                        </a:rPr>
                      </a:br>
                      <a:r>
                        <a:rPr lang="pt-PT" sz="900" dirty="0">
                          <a:effectLst/>
                        </a:rPr>
                        <a:t>que 2 cm abaixo do</a:t>
                      </a:r>
                      <a:br>
                        <a:rPr lang="pt-PT" sz="900" dirty="0">
                          <a:effectLst/>
                        </a:rPr>
                      </a:br>
                      <a:r>
                        <a:rPr lang="pt-PT" sz="900" dirty="0">
                          <a:effectLst/>
                        </a:rPr>
                        <a:t>flange da cuba</a:t>
                      </a:r>
                      <a:endParaRPr lang="pt-PT" sz="900" b="0" dirty="0">
                        <a:effectLst/>
                      </a:endParaRPr>
                    </a:p>
                  </a:txBody>
                  <a:tcPr marL="72811" marR="72811" marT="72811" marB="72811"/>
                </a:tc>
                <a:extLst>
                  <a:ext uri="{0D108BD9-81ED-4DB2-BD59-A6C34878D82A}">
                    <a16:rowId xmlns:a16="http://schemas.microsoft.com/office/drawing/2014/main" val="1243332692"/>
                  </a:ext>
                </a:extLst>
              </a:tr>
              <a:tr h="425219">
                <a:tc>
                  <a:txBody>
                    <a:bodyPr/>
                    <a:lstStyle/>
                    <a:p>
                      <a:pPr algn="l" fontAlgn="t"/>
                      <a:r>
                        <a:rPr lang="pt-PT" sz="900" dirty="0">
                          <a:effectLst/>
                        </a:rPr>
                        <a:t>Verticalidade da Cuba</a:t>
                      </a:r>
                      <a:endParaRPr lang="pt-PT" sz="900" b="0" dirty="0">
                        <a:effectLst/>
                      </a:endParaRPr>
                    </a:p>
                  </a:txBody>
                  <a:tcPr marL="72811" marR="72811" marT="72811" marB="72811"/>
                </a:tc>
                <a:tc>
                  <a:txBody>
                    <a:bodyPr/>
                    <a:lstStyle/>
                    <a:p>
                      <a:pPr algn="l" fontAlgn="t"/>
                      <a:r>
                        <a:rPr lang="pt-PT" sz="900">
                          <a:effectLst/>
                        </a:rPr>
                        <a:t>&lt;1,0 ° da vertical em</a:t>
                      </a:r>
                      <a:br>
                        <a:rPr lang="pt-PT" sz="900">
                          <a:effectLst/>
                        </a:rPr>
                      </a:br>
                      <a:r>
                        <a:rPr lang="pt-PT" sz="900">
                          <a:effectLst/>
                        </a:rPr>
                        <a:t>2 pontos afastados 90 °</a:t>
                      </a:r>
                      <a:endParaRPr lang="pt-PT" sz="900" b="0">
                        <a:effectLst/>
                      </a:endParaRPr>
                    </a:p>
                  </a:txBody>
                  <a:tcPr marL="72811" marR="72811" marT="72811" marB="72811"/>
                </a:tc>
                <a:tc>
                  <a:txBody>
                    <a:bodyPr/>
                    <a:lstStyle/>
                    <a:p>
                      <a:pPr algn="l" fontAlgn="t"/>
                      <a:r>
                        <a:rPr lang="pt-PT" sz="900">
                          <a:effectLst/>
                        </a:rPr>
                        <a:t>&lt;0,5 ° da vertical em</a:t>
                      </a:r>
                      <a:br>
                        <a:rPr lang="pt-PT" sz="900">
                          <a:effectLst/>
                        </a:rPr>
                      </a:br>
                      <a:r>
                        <a:rPr lang="pt-PT" sz="900">
                          <a:effectLst/>
                        </a:rPr>
                        <a:t>2 pontos afastados 90 °</a:t>
                      </a:r>
                      <a:endParaRPr lang="pt-PT" sz="900" b="0">
                        <a:effectLst/>
                      </a:endParaRPr>
                    </a:p>
                  </a:txBody>
                  <a:tcPr marL="72811" marR="72811" marT="72811" marB="72811"/>
                </a:tc>
                <a:extLst>
                  <a:ext uri="{0D108BD9-81ED-4DB2-BD59-A6C34878D82A}">
                    <a16:rowId xmlns:a16="http://schemas.microsoft.com/office/drawing/2014/main" val="3806198435"/>
                  </a:ext>
                </a:extLst>
              </a:tr>
              <a:tr h="565017">
                <a:tc>
                  <a:txBody>
                    <a:bodyPr/>
                    <a:lstStyle/>
                    <a:p>
                      <a:pPr algn="l" fontAlgn="t"/>
                      <a:r>
                        <a:rPr lang="pt-PT" sz="900" dirty="0">
                          <a:effectLst/>
                        </a:rPr>
                        <a:t>Altura do cesto ou</a:t>
                      </a:r>
                      <a:br>
                        <a:rPr lang="pt-PT" sz="900" dirty="0">
                          <a:effectLst/>
                        </a:rPr>
                      </a:br>
                      <a:r>
                        <a:rPr lang="pt-PT" sz="900" dirty="0">
                          <a:effectLst/>
                        </a:rPr>
                        <a:t>pá, acima do</a:t>
                      </a:r>
                      <a:br>
                        <a:rPr lang="pt-PT" sz="900" dirty="0">
                          <a:effectLst/>
                        </a:rPr>
                      </a:br>
                      <a:r>
                        <a:rPr lang="pt-PT" sz="900" dirty="0">
                          <a:effectLst/>
                        </a:rPr>
                        <a:t>fundo da cuba</a:t>
                      </a:r>
                      <a:endParaRPr lang="pt-PT" sz="900" b="0" dirty="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tc>
                  <a:txBody>
                    <a:bodyPr/>
                    <a:lstStyle/>
                    <a:p>
                      <a:pPr algn="l" fontAlgn="t"/>
                      <a:r>
                        <a:rPr lang="pt-PT" sz="900">
                          <a:effectLst/>
                        </a:rPr>
                        <a:t>25 ± 2 mm</a:t>
                      </a:r>
                      <a:endParaRPr lang="pt-PT" sz="900" b="0">
                        <a:effectLst/>
                      </a:endParaRPr>
                    </a:p>
                  </a:txBody>
                  <a:tcPr marL="72811" marR="72811" marT="72811" marB="72811"/>
                </a:tc>
                <a:extLst>
                  <a:ext uri="{0D108BD9-81ED-4DB2-BD59-A6C34878D82A}">
                    <a16:rowId xmlns:a16="http://schemas.microsoft.com/office/drawing/2014/main" val="26662541"/>
                  </a:ext>
                </a:extLst>
              </a:tr>
              <a:tr h="425219">
                <a:tc>
                  <a:txBody>
                    <a:bodyPr/>
                    <a:lstStyle/>
                    <a:p>
                      <a:pPr algn="l" fontAlgn="t"/>
                      <a:r>
                        <a:rPr lang="pt-PT" sz="900">
                          <a:effectLst/>
                        </a:rPr>
                        <a:t>Velocidade de rotação</a:t>
                      </a:r>
                      <a:br>
                        <a:rPr lang="pt-PT" sz="900">
                          <a:effectLst/>
                        </a:rPr>
                      </a:br>
                      <a:r>
                        <a:rPr lang="pt-PT" sz="900">
                          <a:effectLst/>
                        </a:rPr>
                        <a:t>(50 rpm)</a:t>
                      </a:r>
                      <a:endParaRPr lang="pt-PT" sz="900" b="0">
                        <a:effectLst/>
                      </a:endParaRPr>
                    </a:p>
                  </a:txBody>
                  <a:tcPr marL="72811" marR="72811" marT="72811" marB="72811"/>
                </a:tc>
                <a:tc>
                  <a:txBody>
                    <a:bodyPr/>
                    <a:lstStyle/>
                    <a:p>
                      <a:pPr algn="l" fontAlgn="t"/>
                      <a:r>
                        <a:rPr lang="pt-PT" sz="900">
                          <a:effectLst/>
                        </a:rPr>
                        <a:t>± 2 rpm</a:t>
                      </a:r>
                      <a:endParaRPr lang="pt-PT" sz="900" b="0">
                        <a:effectLst/>
                      </a:endParaRPr>
                    </a:p>
                  </a:txBody>
                  <a:tcPr marL="72811" marR="72811" marT="72811" marB="72811"/>
                </a:tc>
                <a:tc>
                  <a:txBody>
                    <a:bodyPr/>
                    <a:lstStyle/>
                    <a:p>
                      <a:pPr algn="l" fontAlgn="t"/>
                      <a:r>
                        <a:rPr lang="pt-PT" sz="900">
                          <a:effectLst/>
                        </a:rPr>
                        <a:t>± 1 rpm</a:t>
                      </a:r>
                      <a:endParaRPr lang="pt-PT" sz="900" b="0">
                        <a:effectLst/>
                      </a:endParaRPr>
                    </a:p>
                  </a:txBody>
                  <a:tcPr marL="72811" marR="72811" marT="72811" marB="72811"/>
                </a:tc>
                <a:extLst>
                  <a:ext uri="{0D108BD9-81ED-4DB2-BD59-A6C34878D82A}">
                    <a16:rowId xmlns:a16="http://schemas.microsoft.com/office/drawing/2014/main" val="3750597725"/>
                  </a:ext>
                </a:extLst>
              </a:tr>
              <a:tr h="425219">
                <a:tc>
                  <a:txBody>
                    <a:bodyPr/>
                    <a:lstStyle/>
                    <a:p>
                      <a:pPr algn="l" fontAlgn="t"/>
                      <a:r>
                        <a:rPr lang="pt-PT" sz="900">
                          <a:effectLst/>
                        </a:rPr>
                        <a:t>Temperatura</a:t>
                      </a:r>
                      <a:endParaRPr lang="pt-PT" sz="900" b="0">
                        <a:effectLst/>
                      </a:endParaRPr>
                    </a:p>
                  </a:txBody>
                  <a:tcPr marL="72811" marR="72811" marT="72811" marB="72811"/>
                </a:tc>
                <a:tc>
                  <a:txBody>
                    <a:bodyPr/>
                    <a:lstStyle/>
                    <a:p>
                      <a:pPr algn="l" fontAlgn="t"/>
                      <a:r>
                        <a:rPr lang="pt-PT" sz="900">
                          <a:effectLst/>
                        </a:rPr>
                        <a:t>37 + 0,5 ° C</a:t>
                      </a:r>
                      <a:endParaRPr lang="pt-PT" sz="900" b="0">
                        <a:effectLst/>
                      </a:endParaRPr>
                    </a:p>
                  </a:txBody>
                  <a:tcPr marL="72811" marR="72811" marT="72811" marB="72811"/>
                </a:tc>
                <a:tc>
                  <a:txBody>
                    <a:bodyPr/>
                    <a:lstStyle/>
                    <a:p>
                      <a:pPr algn="l" fontAlgn="t"/>
                      <a:r>
                        <a:rPr lang="pt-PT" sz="900" dirty="0">
                          <a:effectLst/>
                        </a:rPr>
                        <a:t>37 ± 0,5 ° C, intervalo não</a:t>
                      </a:r>
                      <a:br>
                        <a:rPr lang="pt-PT" sz="900" dirty="0">
                          <a:effectLst/>
                        </a:rPr>
                      </a:br>
                      <a:r>
                        <a:rPr lang="pt-PT" sz="900" dirty="0">
                          <a:effectLst/>
                        </a:rPr>
                        <a:t>superior a 0,4 ° C</a:t>
                      </a:r>
                      <a:endParaRPr lang="pt-PT" sz="900" b="0" dirty="0">
                        <a:effectLst/>
                      </a:endParaRPr>
                    </a:p>
                  </a:txBody>
                  <a:tcPr marL="72811" marR="72811" marT="72811" marB="72811"/>
                </a:tc>
                <a:extLst>
                  <a:ext uri="{0D108BD9-81ED-4DB2-BD59-A6C34878D82A}">
                    <a16:rowId xmlns:a16="http://schemas.microsoft.com/office/drawing/2014/main" val="1050315011"/>
                  </a:ext>
                </a:extLst>
              </a:tr>
            </a:tbl>
          </a:graphicData>
        </a:graphic>
      </p:graphicFrame>
    </p:spTree>
    <p:extLst>
      <p:ext uri="{BB962C8B-B14F-4D97-AF65-F5344CB8AC3E}">
        <p14:creationId xmlns:p14="http://schemas.microsoft.com/office/powerpoint/2010/main" val="365985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PT" sz="4000" dirty="0">
                <a:solidFill>
                  <a:schemeClr val="accent1">
                    <a:lumMod val="75000"/>
                  </a:schemeClr>
                </a:solidFill>
                <a:latin typeface="Times New Roman" panose="02020603050405020304" pitchFamily="18" charset="0"/>
                <a:cs typeface="Times New Roman" panose="02020603050405020304" pitchFamily="18" charset="0"/>
              </a:rPr>
              <a:t>Calibração do Dissolutor</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tângulo 1">
            <a:extLst>
              <a:ext uri="{FF2B5EF4-FFF2-40B4-BE49-F238E27FC236}">
                <a16:creationId xmlns:a16="http://schemas.microsoft.com/office/drawing/2014/main" id="{6EDBA5FF-1A1E-4D3D-BC09-58A3AD2340C3}"/>
              </a:ext>
            </a:extLst>
          </p:cNvPr>
          <p:cNvSpPr/>
          <p:nvPr/>
        </p:nvSpPr>
        <p:spPr>
          <a:xfrm>
            <a:off x="611560" y="1340768"/>
            <a:ext cx="8064896" cy="3970318"/>
          </a:xfrm>
          <a:prstGeom prst="rect">
            <a:avLst/>
          </a:prstGeom>
        </p:spPr>
        <p:txBody>
          <a:bodyPr wrap="square">
            <a:spAutoFit/>
          </a:bodyPr>
          <a:lstStyle/>
          <a:p>
            <a:pPr algn="just"/>
            <a:r>
              <a:rPr lang="pt-PT" dirty="0">
                <a:solidFill>
                  <a:srgbClr val="1268B3"/>
                </a:solidFill>
                <a:latin typeface="helvetica" panose="020B0604020202020204" pitchFamily="34" charset="0"/>
              </a:rPr>
              <a:t>Comprimidos calibradores de prednisona</a:t>
            </a:r>
          </a:p>
          <a:p>
            <a:pPr algn="just"/>
            <a:endParaRPr lang="pt-PT" dirty="0">
              <a:solidFill>
                <a:srgbClr val="1268B3"/>
              </a:solidFill>
              <a:latin typeface="helvetica" panose="020B0604020202020204" pitchFamily="34" charset="0"/>
            </a:endParaRPr>
          </a:p>
          <a:p>
            <a:pPr algn="just"/>
            <a:r>
              <a:rPr lang="pt-PT" b="0" dirty="0">
                <a:solidFill>
                  <a:srgbClr val="333333"/>
                </a:solidFill>
                <a:latin typeface="helvetica" panose="020B0604020202020204" pitchFamily="34" charset="0"/>
              </a:rPr>
              <a:t>Os comprimidos do Calibrador de Prednisona estão disponíveis no representante nacional da USP. Os critérios de Aprovado / Reprovado dependem do lote e publicados com os tablets, assim como o CV% permitido entre os recipientes. </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A prednisona é muito sensível e pode falhar por vários motivos. Se ocorrer uma falha, pode haver implicações para os testes realizados desde a última calibração e, por isso, é importante manter tudo sobre o dissulutor nas melhores condições e constantemente verificado.</a:t>
            </a:r>
          </a:p>
          <a:p>
            <a:pPr algn="just"/>
            <a:endParaRPr lang="pt-PT" b="0" dirty="0">
              <a:solidFill>
                <a:srgbClr val="333333"/>
              </a:solidFill>
              <a:latin typeface="helvetica" panose="020B0604020202020204" pitchFamily="34" charset="0"/>
            </a:endParaRPr>
          </a:p>
          <a:p>
            <a:pPr algn="just"/>
            <a:r>
              <a:rPr lang="pt-PT" b="0" dirty="0">
                <a:solidFill>
                  <a:srgbClr val="333333"/>
                </a:solidFill>
                <a:latin typeface="helvetica" panose="020B0604020202020204" pitchFamily="34" charset="0"/>
              </a:rPr>
              <a:t>Falhas devido a má desgaseificação, vibração, vasos, parâmetros do testador físico e armazenamento deficiente não são incomuns.</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0864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pic>
        <p:nvPicPr>
          <p:cNvPr id="2" name="Imagem 1">
            <a:extLst>
              <a:ext uri="{FF2B5EF4-FFF2-40B4-BE49-F238E27FC236}">
                <a16:creationId xmlns:a16="http://schemas.microsoft.com/office/drawing/2014/main" id="{529E55A3-325A-429B-9106-71E85118A29A}"/>
              </a:ext>
            </a:extLst>
          </p:cNvPr>
          <p:cNvPicPr>
            <a:picLocks noChangeAspect="1"/>
          </p:cNvPicPr>
          <p:nvPr/>
        </p:nvPicPr>
        <p:blipFill>
          <a:blip r:embed="rId2"/>
          <a:stretch>
            <a:fillRect/>
          </a:stretch>
        </p:blipFill>
        <p:spPr>
          <a:xfrm>
            <a:off x="95250" y="2852936"/>
            <a:ext cx="8953500" cy="2562225"/>
          </a:xfrm>
          <a:prstGeom prst="rect">
            <a:avLst/>
          </a:prstGeom>
        </p:spPr>
      </p:pic>
      <p:sp>
        <p:nvSpPr>
          <p:cNvPr id="3" name="Retângulo 2">
            <a:extLst>
              <a:ext uri="{FF2B5EF4-FFF2-40B4-BE49-F238E27FC236}">
                <a16:creationId xmlns:a16="http://schemas.microsoft.com/office/drawing/2014/main" id="{9ECCBF22-1949-4E29-8CF6-70628DDA3ADA}"/>
              </a:ext>
            </a:extLst>
          </p:cNvPr>
          <p:cNvSpPr/>
          <p:nvPr/>
        </p:nvSpPr>
        <p:spPr>
          <a:xfrm>
            <a:off x="209389" y="1375608"/>
            <a:ext cx="8725222" cy="646331"/>
          </a:xfrm>
          <a:prstGeom prst="rect">
            <a:avLst/>
          </a:prstGeom>
        </p:spPr>
        <p:txBody>
          <a:bodyPr wrap="square">
            <a:spAutoFit/>
          </a:bodyPr>
          <a:lstStyle/>
          <a:p>
            <a:r>
              <a:rPr lang="pt-PT" b="0" dirty="0">
                <a:solidFill>
                  <a:srgbClr val="333333"/>
                </a:solidFill>
                <a:latin typeface="helvetica" panose="020B0604020202020204" pitchFamily="34" charset="0"/>
              </a:rPr>
              <a:t>As Cubas de dissolução são uma parte crítica do aparelho e devem ser tratados como uma parte de precisão, da mesma forma que as outras partes do Dissolutor.</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344859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3840361" cy="2308324"/>
          </a:xfrm>
          <a:prstGeom prst="rect">
            <a:avLst/>
          </a:prstGeom>
        </p:spPr>
        <p:txBody>
          <a:bodyPr wrap="square">
            <a:spAutoFit/>
          </a:bodyPr>
          <a:lstStyle/>
          <a:p>
            <a:r>
              <a:rPr lang="pt-PT" dirty="0">
                <a:solidFill>
                  <a:srgbClr val="1268B3"/>
                </a:solidFill>
                <a:latin typeface="helvetica" panose="020B0604020202020204" pitchFamily="34" charset="0"/>
              </a:rPr>
              <a:t>Cubas de vidro</a:t>
            </a:r>
          </a:p>
          <a:p>
            <a:r>
              <a:rPr lang="pt-PT" b="0" dirty="0">
                <a:solidFill>
                  <a:srgbClr val="333333"/>
                </a:solidFill>
                <a:latin typeface="helvetica" panose="020B0604020202020204" pitchFamily="34" charset="0"/>
              </a:rPr>
              <a:t>Resistentes a ácidos</a:t>
            </a:r>
          </a:p>
          <a:p>
            <a:r>
              <a:rPr lang="pt-PT" b="0" i="0" dirty="0">
                <a:solidFill>
                  <a:srgbClr val="333333"/>
                </a:solidFill>
                <a:effectLst/>
                <a:latin typeface="helvetica" panose="020B0604020202020204" pitchFamily="34" charset="0"/>
              </a:rPr>
              <a:t>Tran</a:t>
            </a:r>
            <a:r>
              <a:rPr lang="pt-PT" b="0" dirty="0">
                <a:solidFill>
                  <a:srgbClr val="333333"/>
                </a:solidFill>
                <a:latin typeface="helvetica" panose="020B0604020202020204" pitchFamily="34" charset="0"/>
              </a:rPr>
              <a:t>sparentes</a:t>
            </a:r>
          </a:p>
          <a:p>
            <a:r>
              <a:rPr lang="pt-PT" b="0" i="0" dirty="0">
                <a:solidFill>
                  <a:srgbClr val="333333"/>
                </a:solidFill>
                <a:effectLst/>
                <a:latin typeface="helvetica" panose="020B0604020202020204" pitchFamily="34" charset="0"/>
              </a:rPr>
              <a:t>Melhor condução Térmica</a:t>
            </a:r>
          </a:p>
          <a:p>
            <a:endParaRPr lang="pt-PT" b="0" dirty="0">
              <a:solidFill>
                <a:srgbClr val="333333"/>
              </a:solidFill>
              <a:latin typeface="helvetica" panose="020B0604020202020204" pitchFamily="34" charset="0"/>
            </a:endParaRPr>
          </a:p>
          <a:p>
            <a:r>
              <a:rPr lang="pt-PT" b="0" i="0" dirty="0">
                <a:solidFill>
                  <a:srgbClr val="333333"/>
                </a:solidFill>
                <a:effectLst/>
                <a:latin typeface="helvetica" panose="020B0604020202020204" pitchFamily="34" charset="0"/>
              </a:rPr>
              <a:t>Mais Caras</a:t>
            </a:r>
          </a:p>
          <a:p>
            <a:r>
              <a:rPr lang="pt-PT" b="0" dirty="0">
                <a:solidFill>
                  <a:srgbClr val="333333"/>
                </a:solidFill>
                <a:latin typeface="helvetica" panose="020B0604020202020204" pitchFamily="34" charset="0"/>
              </a:rPr>
              <a:t>Difícil de fabricar</a:t>
            </a:r>
          </a:p>
          <a:p>
            <a:r>
              <a:rPr lang="pt-PT" b="0" i="0" dirty="0">
                <a:solidFill>
                  <a:srgbClr val="333333"/>
                </a:solidFill>
                <a:effectLst/>
                <a:latin typeface="helvetica" panose="020B0604020202020204" pitchFamily="34" charset="0"/>
              </a:rPr>
              <a:t>Mais faci	l de quebrar</a:t>
            </a:r>
          </a:p>
        </p:txBody>
      </p:sp>
      <p:sp>
        <p:nvSpPr>
          <p:cNvPr id="6" name="Retângulo 5">
            <a:extLst>
              <a:ext uri="{FF2B5EF4-FFF2-40B4-BE49-F238E27FC236}">
                <a16:creationId xmlns:a16="http://schemas.microsoft.com/office/drawing/2014/main" id="{5FCDE791-2D8C-4555-91AD-CF74F581268D}"/>
              </a:ext>
            </a:extLst>
          </p:cNvPr>
          <p:cNvSpPr/>
          <p:nvPr/>
        </p:nvSpPr>
        <p:spPr>
          <a:xfrm>
            <a:off x="4438265" y="1332887"/>
            <a:ext cx="4166183" cy="2308324"/>
          </a:xfrm>
          <a:prstGeom prst="rect">
            <a:avLst/>
          </a:prstGeom>
        </p:spPr>
        <p:txBody>
          <a:bodyPr wrap="square">
            <a:spAutoFit/>
          </a:bodyPr>
          <a:lstStyle/>
          <a:p>
            <a:r>
              <a:rPr lang="pt-PT" dirty="0">
                <a:solidFill>
                  <a:srgbClr val="1268B3"/>
                </a:solidFill>
                <a:latin typeface="helvetica" panose="020B0604020202020204" pitchFamily="34" charset="0"/>
              </a:rPr>
              <a:t>Cubas plástico.</a:t>
            </a:r>
          </a:p>
          <a:p>
            <a:r>
              <a:rPr lang="pt-PT" b="0" dirty="0">
                <a:solidFill>
                  <a:srgbClr val="333333"/>
                </a:solidFill>
                <a:latin typeface="helvetica" panose="020B0604020202020204" pitchFamily="34" charset="0"/>
              </a:rPr>
              <a:t>são facilmente arranhados, </a:t>
            </a:r>
          </a:p>
          <a:p>
            <a:r>
              <a:rPr lang="pt-PT" b="0" dirty="0">
                <a:solidFill>
                  <a:srgbClr val="333333"/>
                </a:solidFill>
                <a:latin typeface="helvetica" panose="020B0604020202020204" pitchFamily="34" charset="0"/>
              </a:rPr>
              <a:t>racham muito rapidamente </a:t>
            </a:r>
          </a:p>
          <a:p>
            <a:r>
              <a:rPr lang="pt-PT" b="0" dirty="0">
                <a:solidFill>
                  <a:srgbClr val="333333"/>
                </a:solidFill>
                <a:latin typeface="helvetica" panose="020B0604020202020204" pitchFamily="34" charset="0"/>
              </a:rPr>
              <a:t>transmissão de calor muito mais fraca </a:t>
            </a:r>
          </a:p>
          <a:p>
            <a:r>
              <a:rPr lang="pt-PT" b="0" dirty="0">
                <a:solidFill>
                  <a:srgbClr val="333333"/>
                </a:solidFill>
                <a:latin typeface="helvetica" panose="020B0604020202020204" pitchFamily="34" charset="0"/>
              </a:rPr>
              <a:t>Usados ​​quando o farmaco adere a um recipiente de vidro</a:t>
            </a:r>
          </a:p>
          <a:p>
            <a:endParaRPr lang="pt-BR" b="0" i="0" dirty="0">
              <a:solidFill>
                <a:srgbClr val="333333"/>
              </a:solidFill>
              <a:effectLst/>
              <a:latin typeface="helvetica" panose="020B0604020202020204" pitchFamily="34" charset="0"/>
            </a:endParaRPr>
          </a:p>
          <a:p>
            <a:r>
              <a:rPr lang="pt-BR" b="0" dirty="0">
                <a:solidFill>
                  <a:srgbClr val="333333"/>
                </a:solidFill>
                <a:latin typeface="helvetica" panose="020B0604020202020204" pitchFamily="34" charset="0"/>
              </a:rPr>
              <a:t>M</a:t>
            </a:r>
            <a:r>
              <a:rPr lang="pt-PT" b="0" dirty="0">
                <a:solidFill>
                  <a:srgbClr val="333333"/>
                </a:solidFill>
                <a:latin typeface="helvetica" panose="020B0604020202020204" pitchFamily="34" charset="0"/>
              </a:rPr>
              <a:t>ais Baratos</a:t>
            </a:r>
          </a:p>
        </p:txBody>
      </p:sp>
      <p:pic>
        <p:nvPicPr>
          <p:cNvPr id="10242" name="Picture 2" descr="Amber Vessel">
            <a:extLst>
              <a:ext uri="{FF2B5EF4-FFF2-40B4-BE49-F238E27FC236}">
                <a16:creationId xmlns:a16="http://schemas.microsoft.com/office/drawing/2014/main" id="{FCBFCDDD-DF43-44CB-AECB-934A950F4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946" y="3686537"/>
            <a:ext cx="1895990"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hermo ScientificSUN-SRi Glass Dissolution Test Vessels:Chromatography |  Fisher Scientific">
            <a:extLst>
              <a:ext uri="{FF2B5EF4-FFF2-40B4-BE49-F238E27FC236}">
                <a16:creationId xmlns:a16="http://schemas.microsoft.com/office/drawing/2014/main" id="{67C94494-75F6-45ED-BC6C-285930F938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300" y="3692149"/>
            <a:ext cx="1727855" cy="225713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Vaso de Plástico">
            <a:extLst>
              <a:ext uri="{FF2B5EF4-FFF2-40B4-BE49-F238E27FC236}">
                <a16:creationId xmlns:a16="http://schemas.microsoft.com/office/drawing/2014/main" id="{430D78FD-BC38-46E0-AE6B-E61979BF2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871" y="3143863"/>
            <a:ext cx="1809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6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dirty="0">
                <a:solidFill>
                  <a:srgbClr val="1268B3"/>
                </a:solidFill>
                <a:latin typeface="helvetica" panose="020B0604020202020204" pitchFamily="34" charset="0"/>
              </a:rPr>
              <a:t>Forma e Precisão</a:t>
            </a:r>
          </a:p>
          <a:p>
            <a:r>
              <a:rPr lang="pt-PT" b="0" dirty="0"/>
              <a:t>Estudos sobre o efeito que a forma da cuba demostram que quanto menos defeitos as Cuvas tiverem, mais reprodutíveis serão os resultados. </a:t>
            </a:r>
          </a:p>
          <a:p>
            <a:endParaRPr lang="pt-BR" dirty="0">
              <a:solidFill>
                <a:srgbClr val="1268B3"/>
              </a:solidFill>
              <a:latin typeface="helvetica" panose="020B0604020202020204" pitchFamily="34" charset="0"/>
            </a:endParaRPr>
          </a:p>
          <a:p>
            <a:r>
              <a:rPr lang="pt-PT" b="0" dirty="0"/>
              <a:t>Algumas cubas de vidro são formados de tubos de vidro extrudados e isso tem variações significativas em seu diametro interno. Além disso, o hemisfério no fundo da cuba é tradicionalmente formado à mão e isso o torna difícil de fabricar com uma tolerância restrita.</a:t>
            </a:r>
            <a:endParaRPr lang="pt-BR" dirty="0">
              <a:solidFill>
                <a:srgbClr val="1268B3"/>
              </a:solidFill>
              <a:latin typeface="helvetica" panose="020B0604020202020204" pitchFamily="34" charset="0"/>
            </a:endParaRPr>
          </a:p>
          <a:p>
            <a:endParaRPr lang="pt-PT" dirty="0">
              <a:solidFill>
                <a:srgbClr val="1268B3"/>
              </a:solidFill>
              <a:latin typeface="helvetica" panose="020B0604020202020204" pitchFamily="34" charset="0"/>
            </a:endParaRPr>
          </a:p>
          <a:p>
            <a:r>
              <a:rPr lang="pt-PT" b="0" dirty="0"/>
              <a:t>Um novo método de fabricação de cubas usando um molde que garante que sejam todos idênticos. Muito parecido com a moldagem por injeção de plástico, a moldagem por injeção de vidro reduz significativamente a variação no diâmetro da cuba.</a:t>
            </a:r>
          </a:p>
          <a:p>
            <a:endParaRPr lang="pt-PT" b="0" dirty="0"/>
          </a:p>
          <a:p>
            <a:r>
              <a:rPr lang="pt-PT" b="0" dirty="0"/>
              <a:t>As cubas devem ser usados ​​como um conjunto completo - não é recomendado misturar recipientes de precisão com recipientes de fabricação tradicional.</a:t>
            </a:r>
          </a:p>
        </p:txBody>
      </p:sp>
    </p:spTree>
    <p:extLst>
      <p:ext uri="{BB962C8B-B14F-4D97-AF65-F5344CB8AC3E}">
        <p14:creationId xmlns:p14="http://schemas.microsoft.com/office/powerpoint/2010/main" val="4266747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Peak Vessels</a:t>
            </a:r>
          </a:p>
          <a:p>
            <a:endParaRPr lang="pt-PT" b="0" dirty="0">
              <a:solidFill>
                <a:srgbClr val="1268B3"/>
              </a:solidFill>
              <a:latin typeface="helvetica" panose="020B0604020202020204" pitchFamily="34" charset="0"/>
            </a:endParaRPr>
          </a:p>
          <a:p>
            <a:r>
              <a:rPr lang="pt-PT" b="0" dirty="0"/>
              <a:t>Cubas que têm um pequeno pico no fundo. Este pico é projetado para evitar a formação de cones durante o teste.  Se forem usados, seu uso deve ser justificado e uma explicação por que o uso de cuba padrão não é adequado. Definido em métodos.</a:t>
            </a:r>
          </a:p>
        </p:txBody>
      </p:sp>
      <p:pic>
        <p:nvPicPr>
          <p:cNvPr id="11266" name="Picture 2" descr="Peak Vessels">
            <a:extLst>
              <a:ext uri="{FF2B5EF4-FFF2-40B4-BE49-F238E27FC236}">
                <a16:creationId xmlns:a16="http://schemas.microsoft.com/office/drawing/2014/main" id="{83F6B236-5875-404C-A47E-C36B4B09F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715242"/>
            <a:ext cx="3960440" cy="308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1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923330"/>
          </a:xfrm>
          <a:prstGeom prst="rect">
            <a:avLst/>
          </a:prstGeom>
        </p:spPr>
        <p:txBody>
          <a:bodyPr wrap="square">
            <a:spAutoFit/>
          </a:bodyPr>
          <a:lstStyle/>
          <a:p>
            <a:r>
              <a:rPr lang="pt-PT" dirty="0">
                <a:solidFill>
                  <a:srgbClr val="1268B3"/>
                </a:solidFill>
                <a:latin typeface="helvetica" panose="020B0604020202020204" pitchFamily="34" charset="0"/>
              </a:rPr>
              <a:t>Tamanhos das Cubas</a:t>
            </a:r>
          </a:p>
          <a:p>
            <a:r>
              <a:rPr lang="pt-PT" b="0" dirty="0"/>
              <a:t>Embora o tamanho do recipiente padrão seja de 1 litro, existem muitos outros tamanhos disponíveis de 4 litros a 100ml. </a:t>
            </a:r>
          </a:p>
        </p:txBody>
      </p:sp>
      <p:graphicFrame>
        <p:nvGraphicFramePr>
          <p:cNvPr id="2" name="Tabela 1">
            <a:extLst>
              <a:ext uri="{FF2B5EF4-FFF2-40B4-BE49-F238E27FC236}">
                <a16:creationId xmlns:a16="http://schemas.microsoft.com/office/drawing/2014/main" id="{B118B058-33A3-4950-86E1-4EC73CAA9D09}"/>
              </a:ext>
            </a:extLst>
          </p:cNvPr>
          <p:cNvGraphicFramePr>
            <a:graphicFrameLocks noGrp="1"/>
          </p:cNvGraphicFramePr>
          <p:nvPr/>
        </p:nvGraphicFramePr>
        <p:xfrm>
          <a:off x="827267" y="2492896"/>
          <a:ext cx="7025640" cy="3230880"/>
        </p:xfrm>
        <a:graphic>
          <a:graphicData uri="http://schemas.openxmlformats.org/drawingml/2006/table">
            <a:tbl>
              <a:tblPr/>
              <a:tblGrid>
                <a:gridCol w="3512820">
                  <a:extLst>
                    <a:ext uri="{9D8B030D-6E8A-4147-A177-3AD203B41FA5}">
                      <a16:colId xmlns:a16="http://schemas.microsoft.com/office/drawing/2014/main" val="2648128597"/>
                    </a:ext>
                  </a:extLst>
                </a:gridCol>
                <a:gridCol w="3512820">
                  <a:extLst>
                    <a:ext uri="{9D8B030D-6E8A-4147-A177-3AD203B41FA5}">
                      <a16:colId xmlns:a16="http://schemas.microsoft.com/office/drawing/2014/main" val="1652460721"/>
                    </a:ext>
                  </a:extLst>
                </a:gridCol>
              </a:tblGrid>
              <a:tr h="0">
                <a:tc>
                  <a:txBody>
                    <a:bodyPr/>
                    <a:lstStyle/>
                    <a:p>
                      <a:pPr algn="ctr" fontAlgn="ctr"/>
                      <a:r>
                        <a:rPr lang="pt-PT" b="0" dirty="0">
                          <a:effectLst/>
                        </a:rPr>
                        <a:t>Tamanho do navio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pt-PT" b="0">
                          <a:effectLst/>
                        </a:rPr>
                        <a:t>Uso Típico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35042022"/>
                  </a:ext>
                </a:extLst>
              </a:tr>
              <a:tr h="0">
                <a:tc>
                  <a:txBody>
                    <a:bodyPr/>
                    <a:lstStyle/>
                    <a:p>
                      <a:pPr algn="ctr" fontAlgn="ctr"/>
                      <a:r>
                        <a:rPr lang="pt-PT" b="0" dirty="0">
                          <a:effectLst/>
                        </a:rPr>
                        <a:t>4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Pooling de amostras, aplicativos veterinários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17834483"/>
                  </a:ext>
                </a:extLst>
              </a:tr>
              <a:tr h="0">
                <a:tc>
                  <a:txBody>
                    <a:bodyPr/>
                    <a:lstStyle/>
                    <a:p>
                      <a:pPr algn="ctr" fontAlgn="ctr"/>
                      <a:r>
                        <a:rPr lang="pt-PT" b="0" dirty="0">
                          <a:effectLst/>
                        </a:rPr>
                        <a:t>2 litros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Drogas de baixa solubilidade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33004660"/>
                  </a:ext>
                </a:extLst>
              </a:tr>
              <a:tr h="0">
                <a:tc>
                  <a:txBody>
                    <a:bodyPr/>
                    <a:lstStyle/>
                    <a:p>
                      <a:pPr algn="ctr" fontAlgn="ctr"/>
                      <a:r>
                        <a:rPr lang="pt-PT" b="0" dirty="0">
                          <a:effectLst/>
                        </a:rPr>
                        <a:t>1 litro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a:effectLst/>
                        </a:rPr>
                        <a:t>Testes 100ml, 900ml e 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37001"/>
                  </a:ext>
                </a:extLst>
              </a:tr>
              <a:tr h="0">
                <a:tc>
                  <a:txBody>
                    <a:bodyPr/>
                    <a:lstStyle/>
                    <a:p>
                      <a:pPr algn="ctr" fontAlgn="ctr"/>
                      <a:r>
                        <a:rPr lang="pt-PT" b="0" dirty="0">
                          <a:effectLst/>
                        </a:rPr>
                        <a:t>500ml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pt-PT" b="0" dirty="0">
                          <a:effectLst/>
                        </a:rPr>
                        <a:t>Testes de 500 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1837475"/>
                  </a:ext>
                </a:extLst>
              </a:tr>
              <a:tr h="0">
                <a:tc>
                  <a:txBody>
                    <a:bodyPr/>
                    <a:lstStyle/>
                    <a:p>
                      <a:pPr algn="ctr" fontAlgn="ctr"/>
                      <a:r>
                        <a:rPr lang="pt-PT" b="0" dirty="0">
                          <a:effectLst/>
                        </a:rPr>
                        <a:t>350ml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algn="ctr" fontAlgn="ctr"/>
                      <a:r>
                        <a:rPr lang="pt-PT" b="0" dirty="0">
                          <a:effectLst/>
                        </a:rPr>
                        <a:t>Formas de baixa dosagem</a:t>
                      </a:r>
                      <a:br>
                        <a:rPr lang="pt-PT" b="0" dirty="0">
                          <a:effectLst/>
                        </a:rPr>
                      </a:br>
                      <a:r>
                        <a:rPr lang="pt-PT" b="0" dirty="0">
                          <a:effectLst/>
                        </a:rPr>
                        <a:t>requerem pás especiais </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9025350"/>
                  </a:ext>
                </a:extLst>
              </a:tr>
              <a:tr h="0">
                <a:tc>
                  <a:txBody>
                    <a:bodyPr/>
                    <a:lstStyle/>
                    <a:p>
                      <a:pPr algn="ctr" fontAlgn="ctr"/>
                      <a:r>
                        <a:rPr lang="pt-PT" b="0" dirty="0">
                          <a:effectLst/>
                        </a:rPr>
                        <a:t>200ml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3147306588"/>
                  </a:ext>
                </a:extLst>
              </a:tr>
              <a:tr h="0">
                <a:tc>
                  <a:txBody>
                    <a:bodyPr/>
                    <a:lstStyle/>
                    <a:p>
                      <a:pPr algn="ctr" fontAlgn="ctr"/>
                      <a:r>
                        <a:rPr lang="pt-PT" b="0" dirty="0">
                          <a:effectLst/>
                        </a:rPr>
                        <a:t>100ml</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endParaRPr lang="pt-PT"/>
                    </a:p>
                  </a:txBody>
                  <a:tcPr/>
                </a:tc>
                <a:extLst>
                  <a:ext uri="{0D108BD9-81ED-4DB2-BD59-A6C34878D82A}">
                    <a16:rowId xmlns:a16="http://schemas.microsoft.com/office/drawing/2014/main" val="1290969713"/>
                  </a:ext>
                </a:extLst>
              </a:tr>
            </a:tbl>
          </a:graphicData>
        </a:graphic>
      </p:graphicFrame>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4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7584" y="260648"/>
            <a:ext cx="8095528" cy="677108"/>
          </a:xfrm>
          <a:prstGeom prst="rect">
            <a:avLst/>
          </a:prstGeom>
        </p:spPr>
        <p:txBody>
          <a:bodyPr wrap="square">
            <a:spAutoFit/>
          </a:bodyPr>
          <a:lstStyle/>
          <a:p>
            <a:r>
              <a:rPr lang="pt-BR" sz="3800" dirty="0">
                <a:solidFill>
                  <a:schemeClr val="accent1">
                    <a:lumMod val="75000"/>
                  </a:schemeClr>
                </a:solidFill>
                <a:latin typeface="Times New Roman" panose="02020603050405020304" pitchFamily="18" charset="0"/>
                <a:cs typeface="Times New Roman" panose="02020603050405020304" pitchFamily="18" charset="0"/>
              </a:rPr>
              <a:t>Legislações e fontes utilizadas</a:t>
            </a:r>
          </a:p>
        </p:txBody>
      </p:sp>
      <p:sp>
        <p:nvSpPr>
          <p:cNvPr id="5" name="Espaço Reservado para Conteúdo 2"/>
          <p:cNvSpPr txBox="1">
            <a:spLocks/>
          </p:cNvSpPr>
          <p:nvPr/>
        </p:nvSpPr>
        <p:spPr>
          <a:xfrm>
            <a:off x="34389" y="1340768"/>
            <a:ext cx="9109611" cy="4752528"/>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76213">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  Resolução-RDC nº 301, de 21 de Agosto de 2019 – </a:t>
            </a:r>
            <a:r>
              <a:rPr lang="pt-PT" sz="1700" b="0" dirty="0">
                <a:latin typeface="Times New Roman" panose="02020603050405020304" pitchFamily="18" charset="0"/>
                <a:cs typeface="Times New Roman" panose="02020603050405020304" pitchFamily="18" charset="0"/>
              </a:rPr>
              <a:t>Boas Práticas de Fabricação de Medicamentos</a:t>
            </a:r>
            <a:r>
              <a:rPr lang="pt-BR" sz="1700" b="0" dirty="0">
                <a:latin typeface="Times New Roman" panose="02020603050405020304" pitchFamily="18" charset="0"/>
                <a:cs typeface="Times New Roman" panose="02020603050405020304" pitchFamily="18" charset="0"/>
              </a:rPr>
              <a:t>;</a:t>
            </a:r>
          </a:p>
          <a:p>
            <a:pPr>
              <a:lnSpc>
                <a:spcPct val="160000"/>
              </a:lnSpc>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Farmacopeia Brasileira 6ª edição: Capitulo 5.1.5: TESTE DE DISSOLUÇÃO;</a:t>
            </a:r>
          </a:p>
          <a:p>
            <a:pPr>
              <a:lnSpc>
                <a:spcPct val="160000"/>
              </a:lnSpc>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Guia 14 de dissolução aplicável a medicamentos genéricos, novos e similares;</a:t>
            </a:r>
          </a:p>
          <a:p>
            <a:pPr>
              <a:lnSpc>
                <a:spcPct val="160000"/>
              </a:lnSpc>
              <a:spcBef>
                <a:spcPts val="0"/>
              </a:spcBef>
              <a:buFont typeface="Wingdings" panose="05000000000000000000" pitchFamily="2" charset="2"/>
              <a:buChar char="ü"/>
            </a:pPr>
            <a:r>
              <a:rPr lang="pt-BR" sz="1700" b="0" dirty="0">
                <a:latin typeface="Times New Roman" panose="02020603050405020304" pitchFamily="18" charset="0"/>
                <a:cs typeface="Times New Roman" panose="02020603050405020304" pitchFamily="18" charset="0"/>
              </a:rPr>
              <a:t>USP – Dissolution &lt;711&gt; </a:t>
            </a:r>
          </a:p>
          <a:p>
            <a:pPr marL="0" indent="0">
              <a:buNone/>
            </a:pPr>
            <a:endParaRPr lang="pt-BR" sz="23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300" b="0" dirty="0">
              <a:latin typeface="Times New Roman" panose="02020603050405020304" pitchFamily="18" charset="0"/>
              <a:cs typeface="Times New Roman" panose="02020603050405020304" pitchFamily="18" charset="0"/>
            </a:endParaRPr>
          </a:p>
          <a:p>
            <a:pPr marL="0" indent="0">
              <a:buNone/>
            </a:pPr>
            <a:endParaRPr lang="pt-BR" sz="2500" b="0" dirty="0">
              <a:latin typeface="Times New Roman" panose="02020603050405020304" pitchFamily="18" charset="0"/>
              <a:cs typeface="Times New Roman" panose="02020603050405020304" pitchFamily="18" charset="0"/>
            </a:endParaRPr>
          </a:p>
          <a:p>
            <a:pPr marL="0" indent="0">
              <a:buFont typeface="Arial" pitchFamily="34" charset="0"/>
              <a:buNone/>
            </a:pPr>
            <a:endParaRPr lang="pt-BR" b="0" dirty="0"/>
          </a:p>
          <a:p>
            <a:pPr>
              <a:buFont typeface="Wingdings" panose="05000000000000000000" pitchFamily="2" charset="2"/>
              <a:buChar char="ü"/>
            </a:pPr>
            <a:endParaRPr lang="pt-BR" b="0" dirty="0"/>
          </a:p>
          <a:p>
            <a:pPr>
              <a:buFont typeface="Wingdings" panose="05000000000000000000" pitchFamily="2" charset="2"/>
              <a:buChar char="ü"/>
            </a:pPr>
            <a:endParaRPr lang="pt-BR" b="0" dirty="0"/>
          </a:p>
        </p:txBody>
      </p:sp>
    </p:spTree>
    <p:extLst>
      <p:ext uri="{BB962C8B-B14F-4D97-AF65-F5344CB8AC3E}">
        <p14:creationId xmlns:p14="http://schemas.microsoft.com/office/powerpoint/2010/main" val="36059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Cubas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3416320"/>
          </a:xfrm>
          <a:prstGeom prst="rect">
            <a:avLst/>
          </a:prstGeom>
        </p:spPr>
        <p:txBody>
          <a:bodyPr wrap="square">
            <a:spAutoFit/>
          </a:bodyPr>
          <a:lstStyle/>
          <a:p>
            <a:r>
              <a:rPr lang="pt-PT" dirty="0">
                <a:solidFill>
                  <a:srgbClr val="1268B3"/>
                </a:solidFill>
                <a:latin typeface="helvetica" panose="020B0604020202020204" pitchFamily="34" charset="0"/>
              </a:rPr>
              <a:t>Limpeza</a:t>
            </a:r>
          </a:p>
          <a:p>
            <a:endParaRPr lang="pt-PT" b="0" dirty="0">
              <a:solidFill>
                <a:srgbClr val="1268B3"/>
              </a:solidFill>
              <a:latin typeface="helvetica" panose="020B0604020202020204" pitchFamily="34" charset="0"/>
            </a:endParaRPr>
          </a:p>
          <a:p>
            <a:r>
              <a:rPr lang="pt-PT" b="0" dirty="0"/>
              <a:t>Um método é lavar os recipientes cuidadosamente em água com sabão, seguido de vários enxágues em água e um enxágue em etanol antes de secar.</a:t>
            </a:r>
          </a:p>
          <a:p>
            <a:endParaRPr lang="pt-PT" b="0" dirty="0"/>
          </a:p>
          <a:p>
            <a:r>
              <a:rPr lang="pt-PT" b="0" dirty="0"/>
              <a:t>O uso de uma lavadora automática também é possível.</a:t>
            </a:r>
          </a:p>
          <a:p>
            <a:endParaRPr lang="pt-PT" b="0" dirty="0"/>
          </a:p>
          <a:p>
            <a:r>
              <a:rPr lang="pt-PT" b="0" dirty="0"/>
              <a:t>Após a limpeza e antes do próximo uso, os recipientes devem ser verificados quanto a arranhões e lascas que possam ocorrer durante o processo de limpeza. </a:t>
            </a:r>
          </a:p>
          <a:p>
            <a:endParaRPr lang="pt-PT" b="0" dirty="0"/>
          </a:p>
          <a:p>
            <a:r>
              <a:rPr lang="pt-PT" b="0" dirty="0"/>
              <a:t>Simplesmente segurar a cuba contra a luz é uma boa maneira de detectar irregularidades e garantir que nenhum resíduo foi deixado</a:t>
            </a:r>
          </a:p>
        </p:txBody>
      </p:sp>
    </p:spTree>
    <p:extLst>
      <p:ext uri="{BB962C8B-B14F-4D97-AF65-F5344CB8AC3E}">
        <p14:creationId xmlns:p14="http://schemas.microsoft.com/office/powerpoint/2010/main" val="317145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7" name="CaixaDeTexto 6"/>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Equipamentos de Dissolução</a:t>
            </a:r>
          </a:p>
        </p:txBody>
      </p:sp>
      <p:sp>
        <p:nvSpPr>
          <p:cNvPr id="9" name="Retângulo 8"/>
          <p:cNvSpPr/>
          <p:nvPr/>
        </p:nvSpPr>
        <p:spPr>
          <a:xfrm>
            <a:off x="582986" y="1268760"/>
            <a:ext cx="4133030" cy="4593565"/>
          </a:xfrm>
          <a:prstGeom prst="rect">
            <a:avLst/>
          </a:prstGeom>
        </p:spPr>
        <p:txBody>
          <a:bodyPr wrap="square">
            <a:spAutoFit/>
          </a:bodyPr>
          <a:lstStyle/>
          <a:p>
            <a:pPr lvl="0">
              <a:lnSpc>
                <a:spcPct val="150000"/>
              </a:lnSpc>
            </a:pPr>
            <a:r>
              <a:rPr lang="pt-BR" sz="2500" b="1" dirty="0">
                <a:solidFill>
                  <a:prstClr val="black"/>
                </a:solidFill>
                <a:latin typeface="Times New Roman" panose="02020603050405020304" pitchFamily="18" charset="0"/>
                <a:cs typeface="Times New Roman" panose="02020603050405020304" pitchFamily="18" charset="0"/>
              </a:rPr>
              <a:t>(</a:t>
            </a:r>
            <a:r>
              <a:rPr lang="pt-BR" sz="2500" dirty="0">
                <a:solidFill>
                  <a:prstClr val="black"/>
                </a:solidFill>
                <a:latin typeface="Times New Roman" panose="02020603050405020304" pitchFamily="18" charset="0"/>
                <a:cs typeface="Times New Roman" panose="02020603050405020304" pitchFamily="18" charset="0"/>
              </a:rPr>
              <a:t>Capítulo </a:t>
            </a:r>
            <a:r>
              <a:rPr lang="pt-BR" sz="2500" b="1" dirty="0">
                <a:solidFill>
                  <a:prstClr val="black"/>
                </a:solidFill>
                <a:latin typeface="Times New Roman" panose="02020603050405020304" pitchFamily="18" charset="0"/>
                <a:cs typeface="Times New Roman" panose="02020603050405020304" pitchFamily="18" charset="0"/>
              </a:rPr>
              <a:t>USP 711):</a:t>
            </a:r>
          </a:p>
          <a:p>
            <a:pPr lvl="0">
              <a:lnSpc>
                <a:spcPct val="150000"/>
              </a:lnSpc>
            </a:pPr>
            <a:endParaRPr lang="pt-BR" sz="1000" b="1" dirty="0">
              <a:solidFill>
                <a:prstClr val="black"/>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pt-BR" sz="2000" dirty="0">
                <a:solidFill>
                  <a:srgbClr val="FF0000"/>
                </a:solidFill>
                <a:latin typeface="Times New Roman" panose="02020603050405020304" pitchFamily="18" charset="0"/>
                <a:cs typeface="Times New Roman" panose="02020603050405020304" pitchFamily="18" charset="0"/>
              </a:rPr>
              <a:t>Aparato 1*: </a:t>
            </a:r>
            <a:r>
              <a:rPr lang="pt-BR" sz="2000" b="0" dirty="0">
                <a:solidFill>
                  <a:srgbClr val="FF0000"/>
                </a:solidFill>
                <a:latin typeface="Times New Roman" panose="02020603050405020304" pitchFamily="18" charset="0"/>
                <a:cs typeface="Times New Roman" panose="02020603050405020304" pitchFamily="18" charset="0"/>
              </a:rPr>
              <a:t>Cesto;</a:t>
            </a:r>
          </a:p>
          <a:p>
            <a:pPr marL="285750" lvl="0" indent="-285750">
              <a:lnSpc>
                <a:spcPct val="150000"/>
              </a:lnSpc>
              <a:buFont typeface="Wingdings" panose="05000000000000000000" pitchFamily="2" charset="2"/>
              <a:buChar char="ü"/>
            </a:pPr>
            <a:r>
              <a:rPr lang="pt-BR" sz="2000" dirty="0">
                <a:solidFill>
                  <a:srgbClr val="FF0000"/>
                </a:solidFill>
                <a:latin typeface="Times New Roman" panose="02020603050405020304" pitchFamily="18" charset="0"/>
                <a:cs typeface="Times New Roman" panose="02020603050405020304" pitchFamily="18" charset="0"/>
              </a:rPr>
              <a:t>Aparato 2*: </a:t>
            </a:r>
            <a:r>
              <a:rPr lang="pt-BR" sz="2000" b="0" dirty="0">
                <a:solidFill>
                  <a:srgbClr val="FF0000"/>
                </a:solidFill>
                <a:latin typeface="Times New Roman" panose="02020603050405020304" pitchFamily="18" charset="0"/>
                <a:cs typeface="Times New Roman" panose="02020603050405020304" pitchFamily="18" charset="0"/>
              </a:rPr>
              <a:t>Pás;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3: </a:t>
            </a:r>
            <a:r>
              <a:rPr lang="pt-BR" sz="2000" b="0" dirty="0">
                <a:latin typeface="Times New Roman" panose="02020603050405020304" pitchFamily="18" charset="0"/>
                <a:cs typeface="Times New Roman" panose="02020603050405020304" pitchFamily="18" charset="0"/>
              </a:rPr>
              <a:t>Cilindros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4*: </a:t>
            </a:r>
            <a:r>
              <a:rPr lang="pt-BR" sz="2000" b="0" dirty="0">
                <a:latin typeface="Times New Roman" panose="02020603050405020304" pitchFamily="18" charset="0"/>
                <a:cs typeface="Times New Roman" panose="02020603050405020304" pitchFamily="18" charset="0"/>
              </a:rPr>
              <a:t>Flow </a:t>
            </a:r>
            <a:r>
              <a:rPr lang="pt-BR" sz="2000" b="0" dirty="0" err="1">
                <a:latin typeface="Times New Roman" panose="02020603050405020304" pitchFamily="18" charset="0"/>
                <a:cs typeface="Times New Roman" panose="02020603050405020304" pitchFamily="18" charset="0"/>
              </a:rPr>
              <a:t>Cell</a:t>
            </a:r>
            <a:r>
              <a:rPr lang="pt-BR" sz="2000" b="0" dirty="0">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5*: </a:t>
            </a:r>
            <a:r>
              <a:rPr lang="pt-BR" sz="2000" b="0" dirty="0">
                <a:latin typeface="Times New Roman" panose="02020603050405020304" pitchFamily="18" charset="0"/>
                <a:cs typeface="Times New Roman" panose="02020603050405020304" pitchFamily="18" charset="0"/>
              </a:rPr>
              <a:t>Disco sob pá;</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6: </a:t>
            </a:r>
            <a:r>
              <a:rPr lang="pt-BR" sz="2000" b="0" dirty="0">
                <a:latin typeface="Times New Roman" panose="02020603050405020304" pitchFamily="18" charset="0"/>
                <a:cs typeface="Times New Roman" panose="02020603050405020304" pitchFamily="18" charset="0"/>
              </a:rPr>
              <a:t>Cilindro Rotatório;</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7: </a:t>
            </a:r>
            <a:r>
              <a:rPr lang="pt-BR" sz="2000" b="0" dirty="0">
                <a:latin typeface="Times New Roman" panose="02020603050405020304" pitchFamily="18" charset="0"/>
                <a:cs typeface="Times New Roman" panose="02020603050405020304" pitchFamily="18" charset="0"/>
              </a:rPr>
              <a:t>Discos Recíprocos;</a:t>
            </a:r>
          </a:p>
          <a:p>
            <a:pPr marL="285750" lvl="0" indent="-285750">
              <a:lnSpc>
                <a:spcPct val="150000"/>
              </a:lnSpc>
              <a:buFont typeface="Wingdings" panose="05000000000000000000" pitchFamily="2" charset="2"/>
              <a:buChar char="ü"/>
            </a:pPr>
            <a:r>
              <a:rPr lang="pt-BR" sz="2000" dirty="0">
                <a:latin typeface="Times New Roman" panose="02020603050405020304" pitchFamily="18" charset="0"/>
                <a:cs typeface="Times New Roman" panose="02020603050405020304" pitchFamily="18" charset="0"/>
              </a:rPr>
              <a:t>Aparato 8*: </a:t>
            </a:r>
            <a:r>
              <a:rPr lang="pt-BR" sz="2000" b="0" dirty="0">
                <a:latin typeface="Times New Roman" panose="02020603050405020304" pitchFamily="18" charset="0"/>
                <a:cs typeface="Times New Roman" panose="02020603050405020304" pitchFamily="18" charset="0"/>
              </a:rPr>
              <a:t>Célula de </a:t>
            </a:r>
            <a:r>
              <a:rPr lang="pt-BR" sz="2000" b="0" dirty="0" err="1">
                <a:latin typeface="Times New Roman" panose="02020603050405020304" pitchFamily="18" charset="0"/>
                <a:cs typeface="Times New Roman" panose="02020603050405020304" pitchFamily="18" charset="0"/>
              </a:rPr>
              <a:t>Frans</a:t>
            </a:r>
            <a:r>
              <a:rPr lang="pt-BR" sz="2000" b="0" dirty="0">
                <a:latin typeface="Times New Roman" panose="02020603050405020304" pitchFamily="18" charset="0"/>
                <a:cs typeface="Times New Roman" panose="02020603050405020304" pitchFamily="18" charset="0"/>
              </a:rPr>
              <a:t>.</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020" y="1714176"/>
            <a:ext cx="3609988" cy="2564992"/>
          </a:xfrm>
          <a:prstGeom prst="rect">
            <a:avLst/>
          </a:prstGeom>
        </p:spPr>
      </p:pic>
      <p:sp>
        <p:nvSpPr>
          <p:cNvPr id="11" name="CaixaDeTexto 10"/>
          <p:cNvSpPr txBox="1"/>
          <p:nvPr/>
        </p:nvSpPr>
        <p:spPr>
          <a:xfrm>
            <a:off x="5004048" y="4367459"/>
            <a:ext cx="4127612" cy="1200329"/>
          </a:xfrm>
          <a:prstGeom prst="rect">
            <a:avLst/>
          </a:prstGeom>
          <a:noFill/>
        </p:spPr>
        <p:txBody>
          <a:bodyPr wrap="square" rtlCol="0">
            <a:spAutoFit/>
          </a:bodyPr>
          <a:lstStyle/>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Escolha depende da forma farmacêutica </a:t>
            </a:r>
          </a:p>
          <a:p>
            <a:pPr algn="ctr"/>
            <a:r>
              <a:rPr lang="pt-BR" sz="2400" b="0"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da finalidade do teste.</a:t>
            </a:r>
          </a:p>
        </p:txBody>
      </p:sp>
    </p:spTree>
    <p:extLst>
      <p:ext uri="{BB962C8B-B14F-4D97-AF65-F5344CB8AC3E}">
        <p14:creationId xmlns:p14="http://schemas.microsoft.com/office/powerpoint/2010/main" val="123579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mc:AlternateContent xmlns:mc="http://schemas.openxmlformats.org/markup-compatibility/2006" xmlns:a14="http://schemas.microsoft.com/office/drawing/2010/main">
        <mc:Choice Requires="a14">
          <p:sp>
            <p:nvSpPr>
              <p:cNvPr id="8" name="CaixaDeTexto 7"/>
              <p:cNvSpPr txBox="1"/>
              <p:nvPr/>
            </p:nvSpPr>
            <p:spPr>
              <a:xfrm>
                <a:off x="582986" y="1268760"/>
                <a:ext cx="7978028" cy="547650"/>
              </a:xfrm>
              <a:prstGeom prst="rect">
                <a:avLst/>
              </a:prstGeom>
              <a:noFill/>
            </p:spPr>
            <p:txBody>
              <a:bodyPr wrap="square" rtlCol="0">
                <a:spAutoFit/>
              </a:bodyPr>
              <a:lstStyle/>
              <a:p>
                <a:endParaRPr lang="pt-BR" baseline="30000" dirty="0"/>
              </a:p>
              <a:p>
                <a:pPr/>
                <a14:m>
                  <m:oMathPara xmlns:m="http://schemas.openxmlformats.org/officeDocument/2006/math">
                    <m:oMathParaPr>
                      <m:jc m:val="centerGroup"/>
                    </m:oMathParaPr>
                    <m:oMath xmlns:m="http://schemas.openxmlformats.org/officeDocument/2006/math">
                      <m:r>
                        <a:rPr lang="pt-BR" i="1" baseline="30000" dirty="0" smtClean="0">
                          <a:latin typeface="Cambria Math"/>
                        </a:rPr>
                        <m:t>    </m:t>
                      </m:r>
                      <m:r>
                        <a:rPr lang="pt-BR" i="1" dirty="0" smtClean="0">
                          <a:latin typeface="Cambria Math"/>
                        </a:rPr>
                        <m:t>      </m:t>
                      </m:r>
                      <m:r>
                        <a:rPr lang="pt-BR" i="1" baseline="30000" dirty="0" smtClean="0">
                          <a:latin typeface="Cambria Math"/>
                        </a:rPr>
                        <m:t> </m:t>
                      </m:r>
                    </m:oMath>
                  </m:oMathPara>
                </a14:m>
                <a:endParaRPr lang="pt-BR" baseline="300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582986" y="1268760"/>
                <a:ext cx="7978028" cy="547650"/>
              </a:xfrm>
              <a:prstGeom prst="rect">
                <a:avLst/>
              </a:prstGeom>
              <a:blipFill rotWithShape="0">
                <a:blip r:embed="rId2"/>
                <a:stretch>
                  <a:fillRect/>
                </a:stretch>
              </a:blipFill>
            </p:spPr>
            <p:txBody>
              <a:bodyPr/>
              <a:lstStyle/>
              <a:p>
                <a:r>
                  <a:rPr lang="pt-BR">
                    <a:noFill/>
                  </a:rPr>
                  <a:t> </a:t>
                </a:r>
              </a:p>
            </p:txBody>
          </p:sp>
        </mc:Fallback>
      </mc:AlternateContent>
      <p:sp>
        <p:nvSpPr>
          <p:cNvPr id="3" name="Retângulo 2"/>
          <p:cNvSpPr/>
          <p:nvPr/>
        </p:nvSpPr>
        <p:spPr>
          <a:xfrm>
            <a:off x="582986" y="2690336"/>
            <a:ext cx="7589414" cy="369332"/>
          </a:xfrm>
          <a:prstGeom prst="rect">
            <a:avLst/>
          </a:prstGeom>
        </p:spPr>
        <p:txBody>
          <a:bodyPr wrap="square">
            <a:spAutoFit/>
          </a:bodyPr>
          <a:lstStyle/>
          <a:p>
            <a:pPr marL="285750" indent="-285750">
              <a:buFont typeface="Arial" pitchFamily="34" charset="0"/>
              <a:buChar char="•"/>
            </a:pPr>
            <a:endParaRPr lang="pt-BR" dirty="0"/>
          </a:p>
        </p:txBody>
      </p:sp>
      <p:sp>
        <p:nvSpPr>
          <p:cNvPr id="9" name="CaixaDeTexto 8"/>
          <p:cNvSpPr txBox="1"/>
          <p:nvPr/>
        </p:nvSpPr>
        <p:spPr>
          <a:xfrm>
            <a:off x="1092751"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1 - Cesto</a:t>
            </a:r>
          </a:p>
        </p:txBody>
      </p:sp>
      <p:sp>
        <p:nvSpPr>
          <p:cNvPr id="10" name="Retângulo 9"/>
          <p:cNvSpPr/>
          <p:nvPr/>
        </p:nvSpPr>
        <p:spPr>
          <a:xfrm>
            <a:off x="5465963" y="1816410"/>
            <a:ext cx="3583474" cy="3739485"/>
          </a:xfrm>
          <a:prstGeom prst="rect">
            <a:avLst/>
          </a:prstGeom>
        </p:spPr>
        <p:txBody>
          <a:bodyPr wrap="square">
            <a:spAutoFit/>
          </a:bodyPr>
          <a:lstStyle/>
          <a:p>
            <a:pPr marL="285750" lvl="0" indent="-285750" algn="ctr">
              <a:lnSpc>
                <a:spcPct val="150000"/>
              </a:lnSpc>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pellets e comprimidos, principalmente quando há flutuação da forma farmacêutica ou quando o comprimido adere na parede da cuba;</a:t>
            </a:r>
          </a:p>
          <a:p>
            <a:pPr marL="285750" lvl="0" indent="-285750" algn="ctr">
              <a:lnSpc>
                <a:spcPct val="150000"/>
              </a:lnSpc>
              <a:buFont typeface="Wingdings" panose="05000000000000000000" pitchFamily="2" charset="2"/>
              <a:buChar char="ü"/>
            </a:pPr>
            <a:r>
              <a:rPr lang="pt-BR" dirty="0">
                <a:latin typeface="Times New Roman" panose="02020603050405020304" pitchFamily="18" charset="0"/>
                <a:cs typeface="Times New Roman" panose="02020603050405020304" pitchFamily="18" charset="0"/>
              </a:rPr>
              <a:t>50 a 100 rpm.</a:t>
            </a:r>
          </a:p>
        </p:txBody>
      </p:sp>
      <p:pic>
        <p:nvPicPr>
          <p:cNvPr id="13" name="Imagem 12"/>
          <p:cNvPicPr>
            <a:picLocks noChangeAspect="1"/>
          </p:cNvPicPr>
          <p:nvPr/>
        </p:nvPicPr>
        <p:blipFill>
          <a:blip r:embed="rId3"/>
          <a:stretch>
            <a:fillRect/>
          </a:stretch>
        </p:blipFill>
        <p:spPr>
          <a:xfrm>
            <a:off x="1036454" y="1352245"/>
            <a:ext cx="4128535" cy="4282825"/>
          </a:xfrm>
          <a:prstGeom prst="rect">
            <a:avLst/>
          </a:prstGeom>
        </p:spPr>
      </p:pic>
    </p:spTree>
    <p:extLst>
      <p:ext uri="{BB962C8B-B14F-4D97-AF65-F5344CB8AC3E}">
        <p14:creationId xmlns:p14="http://schemas.microsoft.com/office/powerpoint/2010/main" val="2132232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Imagem 4"/>
          <p:cNvPicPr>
            <a:picLocks noChangeAspect="1" noChangeArrowheads="1"/>
          </p:cNvPicPr>
          <p:nvPr/>
        </p:nvPicPr>
        <p:blipFill>
          <a:blip r:embed="rId2">
            <a:extLst>
              <a:ext uri="{28A0092B-C50C-407E-A947-70E740481C1C}">
                <a14:useLocalDpi xmlns:a14="http://schemas.microsoft.com/office/drawing/2010/main" val="0"/>
              </a:ext>
            </a:extLst>
          </a:blip>
          <a:srcRect l="22804" t="6982" r="24121" b="4266"/>
          <a:stretch>
            <a:fillRect/>
          </a:stretch>
        </p:blipFill>
        <p:spPr bwMode="auto">
          <a:xfrm>
            <a:off x="1296878" y="-1140"/>
            <a:ext cx="6587490" cy="685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ultiplicar 2"/>
          <p:cNvSpPr/>
          <p:nvPr/>
        </p:nvSpPr>
        <p:spPr>
          <a:xfrm>
            <a:off x="4788024" y="2636912"/>
            <a:ext cx="288032"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5796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67543" y="1859339"/>
            <a:ext cx="6903913" cy="3416320"/>
          </a:xfrm>
          <a:prstGeom prst="rect">
            <a:avLst/>
          </a:prstGeom>
        </p:spPr>
        <p:txBody>
          <a:bodyPr wrap="square">
            <a:spAutoFit/>
          </a:bodyPr>
          <a:lstStyle/>
          <a:p>
            <a:r>
              <a:rPr lang="pt-PT" b="0" dirty="0"/>
              <a:t>O método de cesta rotativa foi o primeiro método oficial.</a:t>
            </a:r>
          </a:p>
          <a:p>
            <a:endParaRPr lang="pt-PT" b="0" dirty="0"/>
          </a:p>
          <a:p>
            <a:r>
              <a:rPr lang="pt-PT" b="0" dirty="0"/>
              <a:t>O cesto é conectado a um eixo giratório.</a:t>
            </a:r>
          </a:p>
          <a:p>
            <a:endParaRPr lang="pt-PT" b="0" dirty="0"/>
          </a:p>
          <a:p>
            <a:r>
              <a:rPr lang="pt-PT" b="0" dirty="0"/>
              <a:t>Os eixos e cestos devem girar livremente e dentro dos limites especificados e, o que é mais importante, devem ser centralizados com precisão na cuba e estar livres de oscilações. </a:t>
            </a:r>
          </a:p>
          <a:p>
            <a:endParaRPr lang="pt-PT" b="0" dirty="0"/>
          </a:p>
          <a:p>
            <a:r>
              <a:rPr lang="pt-PT" b="0" dirty="0"/>
              <a:t>A cesta padrão consiste em uma construção de malha 40 de aço inoxidável, mas há muitas variações dependendo da monografia e da aplicação. Por exemplo, cestos de supositório são fabricados em PTFE com fendas verticais para facilitar a dissolução.</a:t>
            </a:r>
          </a:p>
        </p:txBody>
      </p:sp>
      <p:pic>
        <p:nvPicPr>
          <p:cNvPr id="8" name="Picture 13" descr="Stainless Steel Dissolution Basket w. Shaft 20 Mesh">
            <a:extLst>
              <a:ext uri="{FF2B5EF4-FFF2-40B4-BE49-F238E27FC236}">
                <a16:creationId xmlns:a16="http://schemas.microsoft.com/office/drawing/2014/main" id="{CCC51744-9299-4C66-AD3E-4FB273095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32" r="28857"/>
          <a:stretch/>
        </p:blipFill>
        <p:spPr bwMode="auto">
          <a:xfrm>
            <a:off x="7208303" y="1312215"/>
            <a:ext cx="1605000" cy="423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57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8657728" cy="4524315"/>
          </a:xfrm>
          <a:prstGeom prst="rect">
            <a:avLst/>
          </a:prstGeom>
        </p:spPr>
        <p:txBody>
          <a:bodyPr wrap="square">
            <a:spAutoFit/>
          </a:bodyPr>
          <a:lstStyle/>
          <a:p>
            <a:r>
              <a:rPr lang="pt-PT" dirty="0"/>
              <a:t>Aço inoxidável</a:t>
            </a:r>
          </a:p>
          <a:p>
            <a:endParaRPr lang="pt-PT" b="0" dirty="0"/>
          </a:p>
          <a:p>
            <a:r>
              <a:rPr lang="pt-PT" b="0" dirty="0"/>
              <a:t>O cesto de malha 10 não Compendial (não oficial).</a:t>
            </a:r>
          </a:p>
          <a:p>
            <a:r>
              <a:rPr lang="pt-PT" b="0" dirty="0"/>
              <a:t>O cesto de malha 20 Compendial USP&lt;711&gt; Dissolução.</a:t>
            </a:r>
          </a:p>
          <a:p>
            <a:r>
              <a:rPr lang="pt-PT" b="0" dirty="0"/>
              <a:t>O cesto de malha 40 Compendial uso padrão.</a:t>
            </a:r>
          </a:p>
          <a:p>
            <a:r>
              <a:rPr lang="pt-PT" b="0" dirty="0"/>
              <a:t>O cesto de malha 100 não Compendial (não oficial). </a:t>
            </a:r>
          </a:p>
          <a:p>
            <a:endParaRPr lang="pt-BR" dirty="0"/>
          </a:p>
          <a:p>
            <a:r>
              <a:rPr lang="pt-PT" dirty="0"/>
              <a:t>Folheada a ouro</a:t>
            </a:r>
          </a:p>
          <a:p>
            <a:r>
              <a:rPr lang="pt-PT" b="0" dirty="0"/>
              <a:t>O cesto de malha 40 Compendial (Prevenindo Corrosão).</a:t>
            </a:r>
          </a:p>
          <a:p>
            <a:endParaRPr lang="pt-PT" dirty="0"/>
          </a:p>
          <a:p>
            <a:r>
              <a:rPr lang="pt-PT" dirty="0"/>
              <a:t>PTFE</a:t>
            </a:r>
          </a:p>
          <a:p>
            <a:r>
              <a:rPr lang="pt-PT" b="0" dirty="0"/>
              <a:t>Cesto 40 mesh não Compendial porque o revestimento </a:t>
            </a:r>
          </a:p>
          <a:p>
            <a:r>
              <a:rPr lang="pt-PT" b="0" dirty="0"/>
              <a:t>de PTFE é muito espesso.</a:t>
            </a:r>
          </a:p>
          <a:p>
            <a:endParaRPr lang="pt-BR" dirty="0"/>
          </a:p>
          <a:p>
            <a:r>
              <a:rPr lang="pt-PT" dirty="0">
                <a:solidFill>
                  <a:srgbClr val="FF0000"/>
                </a:solidFill>
              </a:rPr>
              <a:t>Quanto maior o valor da malha mais fina a tela.</a:t>
            </a: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1511" name="Picture 7" descr="http://www.collegeofpharmacy.com/callearningcentre/demonstrationCALPackages/DissolutionDemo/4Performing/images/04-20.png">
            <a:extLst>
              <a:ext uri="{FF2B5EF4-FFF2-40B4-BE49-F238E27FC236}">
                <a16:creationId xmlns:a16="http://schemas.microsoft.com/office/drawing/2014/main" id="{9DCA6089-0B62-46C3-92C6-DB5BB2986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178" y="3913404"/>
            <a:ext cx="2411069" cy="18585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40 Mesh Basket">
            <a:extLst>
              <a:ext uri="{FF2B5EF4-FFF2-40B4-BE49-F238E27FC236}">
                <a16:creationId xmlns:a16="http://schemas.microsoft.com/office/drawing/2014/main" id="{01FE5832-3AEA-4D18-BC57-74094EA68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405192"/>
            <a:ext cx="1455825" cy="218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73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pic>
        <p:nvPicPr>
          <p:cNvPr id="2" name="Imagem 1">
            <a:extLst>
              <a:ext uri="{FF2B5EF4-FFF2-40B4-BE49-F238E27FC236}">
                <a16:creationId xmlns:a16="http://schemas.microsoft.com/office/drawing/2014/main" id="{408C01F5-0802-4161-BF7A-8145AE6FFCA8}"/>
              </a:ext>
            </a:extLst>
          </p:cNvPr>
          <p:cNvPicPr>
            <a:picLocks noChangeAspect="1"/>
          </p:cNvPicPr>
          <p:nvPr/>
        </p:nvPicPr>
        <p:blipFill>
          <a:blip r:embed="rId2"/>
          <a:stretch>
            <a:fillRect/>
          </a:stretch>
        </p:blipFill>
        <p:spPr>
          <a:xfrm>
            <a:off x="292018" y="2636912"/>
            <a:ext cx="8502902" cy="2841476"/>
          </a:xfrm>
          <a:prstGeom prst="rect">
            <a:avLst/>
          </a:prstGeom>
        </p:spPr>
      </p:pic>
      <p:pic>
        <p:nvPicPr>
          <p:cNvPr id="23560" name="Picture 8" descr="QLA Dissolution Basket Shafts: Basket Adapter Hub for Distek Standard Push-On Style Basket, 316 SS, Serialized">
            <a:extLst>
              <a:ext uri="{FF2B5EF4-FFF2-40B4-BE49-F238E27FC236}">
                <a16:creationId xmlns:a16="http://schemas.microsoft.com/office/drawing/2014/main" id="{2393A75A-F79C-426E-BC20-8659F5B1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14" y="1408043"/>
            <a:ext cx="10858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QLA Dissolution Basket Shafts: Basket Adapter Hub for Old Style Erweka Hub Assembly, 316 SS, Serialized">
            <a:extLst>
              <a:ext uri="{FF2B5EF4-FFF2-40B4-BE49-F238E27FC236}">
                <a16:creationId xmlns:a16="http://schemas.microsoft.com/office/drawing/2014/main" id="{77B9024C-75AC-4303-ACEE-101E521C31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01" t="13625" r="14400" b="21339"/>
          <a:stretch/>
        </p:blipFill>
        <p:spPr bwMode="auto">
          <a:xfrm>
            <a:off x="1835696" y="1336035"/>
            <a:ext cx="1368152" cy="130087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63D8665-8167-4E7D-80B5-1620DAD65F54}"/>
              </a:ext>
            </a:extLst>
          </p:cNvPr>
          <p:cNvPicPr>
            <a:picLocks noChangeAspect="1"/>
          </p:cNvPicPr>
          <p:nvPr/>
        </p:nvPicPr>
        <p:blipFill>
          <a:blip r:embed="rId5"/>
          <a:stretch>
            <a:fillRect/>
          </a:stretch>
        </p:blipFill>
        <p:spPr>
          <a:xfrm>
            <a:off x="3419872" y="1389303"/>
            <a:ext cx="5564484" cy="1028080"/>
          </a:xfrm>
          <a:prstGeom prst="rect">
            <a:avLst/>
          </a:prstGeom>
        </p:spPr>
      </p:pic>
    </p:spTree>
    <p:extLst>
      <p:ext uri="{BB962C8B-B14F-4D97-AF65-F5344CB8AC3E}">
        <p14:creationId xmlns:p14="http://schemas.microsoft.com/office/powerpoint/2010/main" val="1276118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0569863B-D8C8-4481-8878-4CA405833C23}"/>
              </a:ext>
            </a:extLst>
          </p:cNvPr>
          <p:cNvSpPr/>
          <p:nvPr/>
        </p:nvSpPr>
        <p:spPr>
          <a:xfrm>
            <a:off x="201960" y="1389279"/>
            <a:ext cx="6267757" cy="4801314"/>
          </a:xfrm>
          <a:prstGeom prst="rect">
            <a:avLst/>
          </a:prstGeom>
        </p:spPr>
        <p:txBody>
          <a:bodyPr wrap="square">
            <a:spAutoFit/>
          </a:bodyPr>
          <a:lstStyle/>
          <a:p>
            <a:r>
              <a:rPr lang="pt-PT" dirty="0">
                <a:solidFill>
                  <a:srgbClr val="1268B3"/>
                </a:solidFill>
                <a:latin typeface="helvetica" panose="020B0604020202020204" pitchFamily="34" charset="0"/>
              </a:rPr>
              <a:t>Cuidados</a:t>
            </a:r>
          </a:p>
          <a:p>
            <a:r>
              <a:rPr lang="pt-PT" b="0" dirty="0"/>
              <a:t>Os cestos são frágeis em comparação com as pás e tornam-se inutilizáveis ​​quando expostos muito tempo a HCl. </a:t>
            </a:r>
          </a:p>
          <a:p>
            <a:endParaRPr lang="pt-PT" b="0" dirty="0"/>
          </a:p>
          <a:p>
            <a:r>
              <a:rPr lang="pt-PT" b="0" dirty="0"/>
              <a:t>O aço inoxidável 316 é resistente, mas ainda pode oxidar - o fio ficará mais fino, resultando em aberturas maiores e partículas cairão mais cedo e se estabelecerão no fundo da cuba.</a:t>
            </a:r>
          </a:p>
          <a:p>
            <a:endParaRPr lang="pt-BR" b="0" dirty="0">
              <a:solidFill>
                <a:srgbClr val="FF0000"/>
              </a:solidFill>
            </a:endParaRPr>
          </a:p>
          <a:p>
            <a:r>
              <a:rPr lang="pt-PT" dirty="0">
                <a:solidFill>
                  <a:srgbClr val="1268B3"/>
                </a:solidFill>
                <a:latin typeface="helvetica" panose="020B0604020202020204" pitchFamily="34" charset="0"/>
              </a:rPr>
              <a:t>Teste de deformidade </a:t>
            </a:r>
          </a:p>
          <a:p>
            <a:r>
              <a:rPr lang="pt-PT" b="0" dirty="0"/>
              <a:t>Segure um cesto entre o polegar e o indicador em ambas as mãos e gire suavemente para frente e para trás. Se houver algum movimento na malha do cesto, então é possivel que que a cesta se deforme facilmente. Um bom cesto deve ser rígido e sem movimento. </a:t>
            </a:r>
          </a:p>
          <a:p>
            <a:endParaRPr lang="pt-PT" dirty="0">
              <a:solidFill>
                <a:srgbClr val="FF0000"/>
              </a:solidFill>
            </a:endParaRPr>
          </a:p>
          <a:p>
            <a:endParaRPr lang="pt-PT" dirty="0"/>
          </a:p>
        </p:txBody>
      </p:sp>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grpSp>
        <p:nvGrpSpPr>
          <p:cNvPr id="11" name="Agrupar 10">
            <a:extLst>
              <a:ext uri="{FF2B5EF4-FFF2-40B4-BE49-F238E27FC236}">
                <a16:creationId xmlns:a16="http://schemas.microsoft.com/office/drawing/2014/main" id="{F397A722-147F-4CD2-BC91-B7DEFB6A784F}"/>
              </a:ext>
            </a:extLst>
          </p:cNvPr>
          <p:cNvGrpSpPr/>
          <p:nvPr/>
        </p:nvGrpSpPr>
        <p:grpSpPr>
          <a:xfrm>
            <a:off x="6503793" y="1268760"/>
            <a:ext cx="2640207" cy="1936974"/>
            <a:chOff x="6173096" y="1276002"/>
            <a:chExt cx="2640207" cy="1936974"/>
          </a:xfrm>
        </p:grpSpPr>
        <p:pic>
          <p:nvPicPr>
            <p:cNvPr id="22531" name="Picture 3" descr="http://www.collegeofpharmacy.com/callearningcentre/demonstrationCALPackages/DissolutionDemo/4Performing/images/04-22.png">
              <a:extLst>
                <a:ext uri="{FF2B5EF4-FFF2-40B4-BE49-F238E27FC236}">
                  <a16:creationId xmlns:a16="http://schemas.microsoft.com/office/drawing/2014/main" id="{29567820-09C7-42A4-B096-3FDA61AB0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096" y="1276002"/>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9C0C85B-8D1F-4B36-A344-4C435CD32859}"/>
                </a:ext>
              </a:extLst>
            </p:cNvPr>
            <p:cNvSpPr/>
            <p:nvPr/>
          </p:nvSpPr>
          <p:spPr>
            <a:xfrm>
              <a:off x="6808244" y="2835448"/>
              <a:ext cx="1467068" cy="369332"/>
            </a:xfrm>
            <a:prstGeom prst="rect">
              <a:avLst/>
            </a:prstGeom>
          </p:spPr>
          <p:txBody>
            <a:bodyPr wrap="none">
              <a:spAutoFit/>
            </a:bodyPr>
            <a:lstStyle/>
            <a:p>
              <a:r>
                <a:rPr lang="pt-PT" dirty="0">
                  <a:solidFill>
                    <a:srgbClr val="FF0000"/>
                  </a:solidFill>
                </a:rPr>
                <a:t>Cesto Novo</a:t>
              </a:r>
            </a:p>
          </p:txBody>
        </p:sp>
      </p:grpSp>
      <p:grpSp>
        <p:nvGrpSpPr>
          <p:cNvPr id="13" name="Agrupar 12">
            <a:extLst>
              <a:ext uri="{FF2B5EF4-FFF2-40B4-BE49-F238E27FC236}">
                <a16:creationId xmlns:a16="http://schemas.microsoft.com/office/drawing/2014/main" id="{1C85AC97-6F88-4545-B126-A67C726F8CA0}"/>
              </a:ext>
            </a:extLst>
          </p:cNvPr>
          <p:cNvGrpSpPr/>
          <p:nvPr/>
        </p:nvGrpSpPr>
        <p:grpSpPr>
          <a:xfrm>
            <a:off x="6469717" y="3624681"/>
            <a:ext cx="2640207" cy="1997901"/>
            <a:chOff x="6173096" y="3584097"/>
            <a:chExt cx="2640207" cy="1997901"/>
          </a:xfrm>
        </p:grpSpPr>
        <p:pic>
          <p:nvPicPr>
            <p:cNvPr id="22533" name="Picture 5" descr="http://www.collegeofpharmacy.com/callearningcentre/demonstrationCALPackages/DissolutionDemo/4Performing/images/04-23.png">
              <a:extLst>
                <a:ext uri="{FF2B5EF4-FFF2-40B4-BE49-F238E27FC236}">
                  <a16:creationId xmlns:a16="http://schemas.microsoft.com/office/drawing/2014/main" id="{D470BAC4-0501-4B6F-B0A5-43F52F83D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096" y="3584097"/>
              <a:ext cx="2640207" cy="193697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F748C2B-7C45-4B15-98E5-1FC81BFCD301}"/>
                </a:ext>
              </a:extLst>
            </p:cNvPr>
            <p:cNvSpPr/>
            <p:nvPr/>
          </p:nvSpPr>
          <p:spPr>
            <a:xfrm>
              <a:off x="6635119" y="5212666"/>
              <a:ext cx="1813317" cy="369332"/>
            </a:xfrm>
            <a:prstGeom prst="rect">
              <a:avLst/>
            </a:prstGeom>
          </p:spPr>
          <p:txBody>
            <a:bodyPr wrap="none">
              <a:spAutoFit/>
            </a:bodyPr>
            <a:lstStyle/>
            <a:p>
              <a:r>
                <a:rPr lang="pt-BR" dirty="0">
                  <a:solidFill>
                    <a:srgbClr val="FF0000"/>
                  </a:solidFill>
                </a:rPr>
                <a:t>C</a:t>
              </a:r>
              <a:r>
                <a:rPr lang="pt-PT" dirty="0">
                  <a:solidFill>
                    <a:srgbClr val="FF0000"/>
                  </a:solidFill>
                </a:rPr>
                <a:t>esto Oxidado</a:t>
              </a:r>
            </a:p>
          </p:txBody>
        </p:sp>
      </p:grpSp>
    </p:spTree>
    <p:extLst>
      <p:ext uri="{BB962C8B-B14F-4D97-AF65-F5344CB8AC3E}">
        <p14:creationId xmlns:p14="http://schemas.microsoft.com/office/powerpoint/2010/main" val="3879059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Cestos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411771"/>
            <a:ext cx="6000602" cy="4247317"/>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pPr algn="just"/>
            <a:r>
              <a:rPr lang="pt-PT" b="0" dirty="0"/>
              <a:t>Eles devem ser enxaguados após o uso e, se necessário, um banho ultrassônico pode ser usado para desalojar as partículas. Os cestos devem ser secos antes de serem armazenados ou reutilizados. Nunca introduza uma amostra em uma cesta úmida.</a:t>
            </a:r>
          </a:p>
          <a:p>
            <a:pPr algn="just"/>
            <a:endParaRPr lang="pt-BR" b="0" dirty="0"/>
          </a:p>
          <a:p>
            <a:pPr algn="just"/>
            <a:r>
              <a:rPr lang="pt-PT" b="0" dirty="0"/>
              <a:t>Os cestos devem ser armazenados adequadamente e não devem simplesmente rolar ao redor de uma gaveta, onde podem ser facilmente danificados e perder o formato. O uso de um rack simples, que é barato e fácil de usar, é a melhor maneira de garantir que os cestos mantenham sua integridade durante o armazenamento.</a:t>
            </a:r>
          </a:p>
          <a:p>
            <a:endParaRPr lang="pt-PT" b="0" dirty="0"/>
          </a:p>
        </p:txBody>
      </p:sp>
      <p:pic>
        <p:nvPicPr>
          <p:cNvPr id="6" name="Picture 2" descr="Rack de armazenamento de cesta">
            <a:extLst>
              <a:ext uri="{FF2B5EF4-FFF2-40B4-BE49-F238E27FC236}">
                <a16:creationId xmlns:a16="http://schemas.microsoft.com/office/drawing/2014/main" id="{FB1B8909-E1FA-4C03-A329-01B23345F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933057"/>
            <a:ext cx="2671265"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askets and Paddles | Dissolution Testing | Teledyne Hanson">
            <a:extLst>
              <a:ext uri="{FF2B5EF4-FFF2-40B4-BE49-F238E27FC236}">
                <a16:creationId xmlns:a16="http://schemas.microsoft.com/office/drawing/2014/main" id="{16ECEFA4-2E51-4B15-B3C3-927E4831E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006" y="1411771"/>
            <a:ext cx="2872149" cy="236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5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Aparatos 2 – Pá</a:t>
            </a:r>
          </a:p>
        </p:txBody>
      </p:sp>
      <p:sp>
        <p:nvSpPr>
          <p:cNvPr id="10" name="Retângulo 9"/>
          <p:cNvSpPr/>
          <p:nvPr/>
        </p:nvSpPr>
        <p:spPr>
          <a:xfrm>
            <a:off x="4542819" y="1519550"/>
            <a:ext cx="4572000" cy="4401205"/>
          </a:xfrm>
          <a:prstGeom prst="rect">
            <a:avLst/>
          </a:prstGeom>
        </p:spPr>
        <p:txBody>
          <a:bodyPr wrap="square">
            <a:spAutoFit/>
          </a:bodyPr>
          <a:lstStyle/>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Utilizado para cápsulas, comprimidos e suspensões;</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50 ou 75 rpm;</a:t>
            </a:r>
          </a:p>
          <a:p>
            <a:pPr lvl="0" algn="r"/>
            <a:endParaRPr lang="pt-BR" sz="2000" b="0"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Acima de 150rpm – Turbulência;</a:t>
            </a:r>
          </a:p>
          <a:p>
            <a:pPr lvl="0" algn="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Rotações menores que 25 rpm são inaceitáveis – hidrodinâmica não reprodutível;</a:t>
            </a:r>
          </a:p>
          <a:p>
            <a:pPr marL="285750" lvl="0" indent="-285750" algn="r">
              <a:buFont typeface="Wingdings" panose="05000000000000000000" pitchFamily="2" charset="2"/>
              <a:buChar char="ü"/>
            </a:pPr>
            <a:endParaRPr lang="pt-BR"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BR" sz="2000" b="0" dirty="0">
                <a:latin typeface="Times New Roman" panose="02020603050405020304" pitchFamily="18" charset="0"/>
                <a:cs typeface="Times New Roman" panose="02020603050405020304" pitchFamily="18" charset="0"/>
              </a:rPr>
              <a:t>Entre 25 e 50rpm, aceitável para suspensões.</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11" name="Espaço Reservado para Conteúdo 3"/>
          <p:cNvPicPr>
            <a:picLocks noChangeAspect="1"/>
          </p:cNvPicPr>
          <p:nvPr/>
        </p:nvPicPr>
        <p:blipFill>
          <a:blip r:embed="rId2"/>
          <a:stretch>
            <a:fillRect/>
          </a:stretch>
        </p:blipFill>
        <p:spPr>
          <a:xfrm>
            <a:off x="483531" y="1340768"/>
            <a:ext cx="3986340" cy="4368706"/>
          </a:xfrm>
          <a:prstGeom prst="rect">
            <a:avLst/>
          </a:prstGeom>
        </p:spPr>
      </p:pic>
    </p:spTree>
    <p:extLst>
      <p:ext uri="{BB962C8B-B14F-4D97-AF65-F5344CB8AC3E}">
        <p14:creationId xmlns:p14="http://schemas.microsoft.com/office/powerpoint/2010/main" val="239582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5854644"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Dissolução</a:t>
            </a:r>
          </a:p>
        </p:txBody>
      </p:sp>
      <p:sp>
        <p:nvSpPr>
          <p:cNvPr id="4" name="Retângulo 3"/>
          <p:cNvSpPr/>
          <p:nvPr/>
        </p:nvSpPr>
        <p:spPr>
          <a:xfrm>
            <a:off x="107504" y="1264448"/>
            <a:ext cx="8820472" cy="100027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Dissolução</a:t>
            </a:r>
          </a:p>
          <a:p>
            <a:pPr marL="285750" indent="-285750">
              <a:buFont typeface="Wingdings" panose="05000000000000000000" pitchFamily="2" charset="2"/>
              <a:buChar char="ü"/>
            </a:pPr>
            <a:r>
              <a:rPr lang="pt-BR" sz="1600" b="0" dirty="0"/>
              <a:t>Dissolução é um processo no qual um sólido interage com um solvente, dando origem à uma solução.</a:t>
            </a:r>
            <a:endParaRPr lang="pt-BR" sz="1600" b="0" u="sng" dirty="0">
              <a:solidFill>
                <a:prstClr val="black"/>
              </a:solidFill>
              <a:latin typeface="Calibri" panose="020F0502020204030204" pitchFamily="34" charset="0"/>
            </a:endParaRPr>
          </a:p>
        </p:txBody>
      </p:sp>
      <p:sp>
        <p:nvSpPr>
          <p:cNvPr id="5" name="Retângulo 4"/>
          <p:cNvSpPr/>
          <p:nvPr/>
        </p:nvSpPr>
        <p:spPr>
          <a:xfrm>
            <a:off x="107504" y="2241514"/>
            <a:ext cx="8820472" cy="1246495"/>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Ensaio de Dissolução</a:t>
            </a:r>
          </a:p>
          <a:p>
            <a:pPr marL="285750" indent="-285750" algn="just">
              <a:buFont typeface="Wingdings" panose="05000000000000000000" pitchFamily="2" charset="2"/>
              <a:buChar char="ü"/>
            </a:pPr>
            <a:r>
              <a:rPr lang="pt-BR" sz="1600" b="0" dirty="0"/>
              <a:t>O ensaio de dissolução é um ensaio farmacêutico que pode ser definido como a quantificação do fármaco, contido em uma forma farmacêutica, por unidade de tempo, sob condições padronizadas de temperatura, meio, agitação.</a:t>
            </a:r>
          </a:p>
        </p:txBody>
      </p:sp>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t="22449" b="4082"/>
          <a:stretch/>
        </p:blipFill>
        <p:spPr>
          <a:xfrm>
            <a:off x="4362170" y="3501008"/>
            <a:ext cx="4552167" cy="2374589"/>
          </a:xfrm>
          <a:prstGeom prst="rect">
            <a:avLst/>
          </a:prstGeom>
        </p:spPr>
      </p:pic>
      <p:sp>
        <p:nvSpPr>
          <p:cNvPr id="7" name="Retângulo 6"/>
          <p:cNvSpPr/>
          <p:nvPr/>
        </p:nvSpPr>
        <p:spPr>
          <a:xfrm>
            <a:off x="849954" y="4081304"/>
            <a:ext cx="3334364" cy="1631216"/>
          </a:xfrm>
          <a:prstGeom prst="rect">
            <a:avLst/>
          </a:prstGeom>
        </p:spPr>
        <p:txBody>
          <a:bodyPr wrap="square">
            <a:spAutoFit/>
          </a:bodyPr>
          <a:lstStyle/>
          <a:p>
            <a:pPr algn="ctr"/>
            <a:r>
              <a:rPr lang="pt-BR" sz="2000" dirty="0">
                <a:solidFill>
                  <a:srgbClr val="FF0000"/>
                </a:solidFill>
              </a:rPr>
              <a:t>É considerado o teste mais</a:t>
            </a:r>
          </a:p>
          <a:p>
            <a:pPr algn="ctr"/>
            <a:r>
              <a:rPr lang="pt-BR" sz="2000" dirty="0">
                <a:solidFill>
                  <a:srgbClr val="FF0000"/>
                </a:solidFill>
              </a:rPr>
              <a:t>importante em uma análise </a:t>
            </a:r>
          </a:p>
          <a:p>
            <a:pPr algn="ctr"/>
            <a:r>
              <a:rPr lang="pt-BR" sz="2000" dirty="0">
                <a:solidFill>
                  <a:srgbClr val="FF0000"/>
                </a:solidFill>
              </a:rPr>
              <a:t>Farmacêutica! </a:t>
            </a:r>
          </a:p>
        </p:txBody>
      </p:sp>
    </p:spTree>
    <p:extLst>
      <p:ext uri="{BB962C8B-B14F-4D97-AF65-F5344CB8AC3E}">
        <p14:creationId xmlns:p14="http://schemas.microsoft.com/office/powerpoint/2010/main" val="2496456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m 3"/>
          <p:cNvPicPr>
            <a:picLocks noChangeAspect="1" noChangeArrowheads="1"/>
          </p:cNvPicPr>
          <p:nvPr/>
        </p:nvPicPr>
        <p:blipFill>
          <a:blip r:embed="rId2">
            <a:extLst>
              <a:ext uri="{28A0092B-C50C-407E-A947-70E740481C1C}">
                <a14:useLocalDpi xmlns:a14="http://schemas.microsoft.com/office/drawing/2010/main" val="0"/>
              </a:ext>
            </a:extLst>
          </a:blip>
          <a:srcRect l="32808" t="15282" r="33971" b="6976"/>
          <a:stretch>
            <a:fillRect/>
          </a:stretch>
        </p:blipFill>
        <p:spPr bwMode="auto">
          <a:xfrm>
            <a:off x="1907704" y="0"/>
            <a:ext cx="5184576" cy="69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ultiplicar 4"/>
          <p:cNvSpPr/>
          <p:nvPr/>
        </p:nvSpPr>
        <p:spPr>
          <a:xfrm>
            <a:off x="4572000" y="4005064"/>
            <a:ext cx="216024" cy="36004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92634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4247317"/>
          </a:xfrm>
          <a:prstGeom prst="rect">
            <a:avLst/>
          </a:prstGeom>
        </p:spPr>
        <p:txBody>
          <a:bodyPr wrap="square">
            <a:spAutoFit/>
          </a:bodyPr>
          <a:lstStyle/>
          <a:p>
            <a:r>
              <a:rPr lang="pt-PT" b="0" dirty="0"/>
              <a:t>A pá giratória, embora seja o método 2, é na verdade o método mais amplamente usado em testes de dissolução. </a:t>
            </a:r>
          </a:p>
          <a:p>
            <a:endParaRPr lang="pt-PT" b="0" dirty="0"/>
          </a:p>
          <a:p>
            <a:r>
              <a:rPr lang="pt-PT" b="0" dirty="0"/>
              <a:t>As dimensões da pá são controladas de precisamente. Quaisquer variações podem facilmente ter um efeito prejudicial na reprodutibilidade de cuba para cuba. </a:t>
            </a:r>
          </a:p>
          <a:p>
            <a:r>
              <a:rPr lang="pt-PT" b="0" dirty="0"/>
              <a:t>Por esse motivo, as pás devem ser tratadas como um equipamento de precisão, armazenadas corretamente e inspecionadas regularmente quanto a arranhões, amassados ​​ou outras imperfeições.</a:t>
            </a:r>
          </a:p>
          <a:p>
            <a:endParaRPr lang="pt-PT" b="0" dirty="0"/>
          </a:p>
          <a:p>
            <a:r>
              <a:rPr lang="pt-PT" b="0" dirty="0"/>
              <a:t>O teste de dissolução se baseia em padrões de fluxo uniformes e quaisquer imperfeições podem levar a um fluxo turbulento. Por esse mesmo motivo, oscilações e outros desvios devem ser rigidamente controlados com especificações semelhantes ao teste de cesta</a:t>
            </a:r>
          </a:p>
          <a:p>
            <a:br>
              <a:rPr lang="pt-PT" dirty="0"/>
            </a:br>
            <a:endParaRPr lang="pt-PT" b="0" dirty="0"/>
          </a:p>
        </p:txBody>
      </p:sp>
      <p:sp>
        <p:nvSpPr>
          <p:cNvPr id="3" name="Rectangle 1">
            <a:extLst>
              <a:ext uri="{FF2B5EF4-FFF2-40B4-BE49-F238E27FC236}">
                <a16:creationId xmlns:a16="http://schemas.microsoft.com/office/drawing/2014/main" id="{C061C143-5A83-4499-AC4E-F4C576A6902E}"/>
              </a:ext>
            </a:extLst>
          </p:cNvPr>
          <p:cNvSpPr>
            <a:spLocks noChangeArrowheads="1"/>
          </p:cNvSpPr>
          <p:nvPr/>
        </p:nvSpPr>
        <p:spPr bwMode="auto">
          <a:xfrm>
            <a:off x="827267" y="27095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900" b="0" i="0" u="none" strike="noStrike" cap="none" normalizeH="0" baseline="0">
                <a:ln>
                  <a:noFill/>
                </a:ln>
                <a:solidFill>
                  <a:srgbClr val="333333"/>
                </a:solidFill>
                <a:effectLst/>
                <a:latin typeface="helvetica" panose="020B0604020202020204" pitchFamily="34" charset="0"/>
              </a:rPr>
              <a:t> </a:t>
            </a:r>
            <a:endParaRPr kumimoji="0" lang="pt-PT" altLang="pt-P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934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Paddle PTFE sólido">
            <a:extLst>
              <a:ext uri="{FF2B5EF4-FFF2-40B4-BE49-F238E27FC236}">
                <a16:creationId xmlns:a16="http://schemas.microsoft.com/office/drawing/2014/main" id="{9E24CDF4-1EF9-4B8D-A517-B9DB7D5E5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885" y="3717032"/>
            <a:ext cx="2857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SNPD016-EW - Paddle, 16'', SS, PTFE coated - Erweka | analytics-shop.com">
            <a:extLst>
              <a:ext uri="{FF2B5EF4-FFF2-40B4-BE49-F238E27FC236}">
                <a16:creationId xmlns:a16="http://schemas.microsoft.com/office/drawing/2014/main" id="{FCBE1965-2553-4B06-860F-7AEC7DE8E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9271" y="1359666"/>
            <a:ext cx="3144729" cy="209648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5" y="1332887"/>
            <a:ext cx="6216626" cy="4247317"/>
          </a:xfrm>
          <a:prstGeom prst="rect">
            <a:avLst/>
          </a:prstGeom>
        </p:spPr>
        <p:txBody>
          <a:bodyPr wrap="square">
            <a:spAutoFit/>
          </a:bodyPr>
          <a:lstStyle/>
          <a:p>
            <a:r>
              <a:rPr lang="pt-PT" dirty="0">
                <a:solidFill>
                  <a:srgbClr val="1268B3"/>
                </a:solidFill>
                <a:latin typeface="helvetica" panose="020B0604020202020204" pitchFamily="34" charset="0"/>
              </a:rPr>
              <a:t>Revestimento de polifluorocarbono</a:t>
            </a:r>
          </a:p>
          <a:p>
            <a:endParaRPr lang="pt-PT" b="0" dirty="0"/>
          </a:p>
          <a:p>
            <a:r>
              <a:rPr lang="pt-PT" b="0" dirty="0"/>
              <a:t>PTFE ou outros revestimentos adequados são permitidos pela USP. </a:t>
            </a:r>
          </a:p>
          <a:p>
            <a:endParaRPr lang="pt-PT" b="0" dirty="0"/>
          </a:p>
          <a:p>
            <a:r>
              <a:rPr lang="pt-PT" b="0" dirty="0"/>
              <a:t>O objetivo é reduzir a interação entre o aço e a forma farmacêutica. A necessidade de revestimento diminui se a qualidade de aço for adequada.</a:t>
            </a:r>
          </a:p>
          <a:p>
            <a:endParaRPr lang="pt-PT" b="0" dirty="0"/>
          </a:p>
          <a:p>
            <a:r>
              <a:rPr lang="pt-PT" b="0" dirty="0"/>
              <a:t>O revestimento e o manuseio inadequados levam à descamação do revestimento. Isso expõe o aço. </a:t>
            </a:r>
          </a:p>
          <a:p>
            <a:endParaRPr lang="pt-BR" b="0" dirty="0"/>
          </a:p>
          <a:p>
            <a:r>
              <a:rPr lang="pt-PT" b="0" dirty="0"/>
              <a:t>Outra alternativa é usar uma pá fabricada em PTFE sólido. Essas pás têm as mesmas dimensões das pás de aço, mas, por serem sólidas, o revestimento não descasca.</a:t>
            </a:r>
          </a:p>
        </p:txBody>
      </p:sp>
    </p:spTree>
    <p:extLst>
      <p:ext uri="{BB962C8B-B14F-4D97-AF65-F5344CB8AC3E}">
        <p14:creationId xmlns:p14="http://schemas.microsoft.com/office/powerpoint/2010/main" val="1660125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Pás</a:t>
            </a:r>
          </a:p>
        </p:txBody>
      </p:sp>
      <p:sp>
        <p:nvSpPr>
          <p:cNvPr id="4" name="Retângulo 3">
            <a:extLst>
              <a:ext uri="{FF2B5EF4-FFF2-40B4-BE49-F238E27FC236}">
                <a16:creationId xmlns:a16="http://schemas.microsoft.com/office/drawing/2014/main" id="{14925E92-827F-4D36-8A8B-084A2C6FC58D}"/>
              </a:ext>
            </a:extLst>
          </p:cNvPr>
          <p:cNvSpPr/>
          <p:nvPr/>
        </p:nvSpPr>
        <p:spPr>
          <a:xfrm>
            <a:off x="155574" y="1332887"/>
            <a:ext cx="8880921" cy="1754326"/>
          </a:xfrm>
          <a:prstGeom prst="rect">
            <a:avLst/>
          </a:prstGeom>
        </p:spPr>
        <p:txBody>
          <a:bodyPr wrap="square">
            <a:spAutoFit/>
          </a:bodyPr>
          <a:lstStyle/>
          <a:p>
            <a:r>
              <a:rPr lang="pt-PT" dirty="0">
                <a:solidFill>
                  <a:srgbClr val="1268B3"/>
                </a:solidFill>
                <a:latin typeface="helvetica" panose="020B0604020202020204" pitchFamily="34" charset="0"/>
              </a:rPr>
              <a:t>Armazenamento e Limpeza</a:t>
            </a:r>
          </a:p>
          <a:p>
            <a:endParaRPr lang="pt-PT" b="0" dirty="0"/>
          </a:p>
          <a:p>
            <a:r>
              <a:rPr lang="pt-PT" b="0" dirty="0"/>
              <a:t>O armazenando as pás deve ser feito em um rack ou gavetas adequados. Muitos usuários simplesmente mantêm pás e cestas em uma gaveta do laboratório - uma receita certa para uma vida curta.</a:t>
            </a:r>
          </a:p>
          <a:p>
            <a:endParaRPr lang="pt-PT" b="0" dirty="0"/>
          </a:p>
        </p:txBody>
      </p:sp>
      <p:pic>
        <p:nvPicPr>
          <p:cNvPr id="20482" name="Picture 2" descr="Racks for Storing Dissolution Paddles and Basket Shafts">
            <a:extLst>
              <a:ext uri="{FF2B5EF4-FFF2-40B4-BE49-F238E27FC236}">
                <a16:creationId xmlns:a16="http://schemas.microsoft.com/office/drawing/2014/main" id="{8F6DA4EB-1705-479E-B190-42A700486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453823"/>
            <a:ext cx="4485878" cy="320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33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Âncoras - </a:t>
            </a:r>
            <a:r>
              <a:rPr lang="pt-BR" sz="4000" dirty="0" err="1">
                <a:solidFill>
                  <a:schemeClr val="accent1">
                    <a:lumMod val="75000"/>
                  </a:schemeClr>
                </a:solidFill>
                <a:latin typeface="Times New Roman" panose="02020603050405020304" pitchFamily="18" charset="0"/>
                <a:cs typeface="Times New Roman" panose="02020603050405020304" pitchFamily="18" charset="0"/>
              </a:rPr>
              <a:t>Sinkers</a:t>
            </a:r>
            <a:r>
              <a:rPr lang="pt-BR" sz="4000"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4" name="Retângulo 3">
            <a:extLst>
              <a:ext uri="{FF2B5EF4-FFF2-40B4-BE49-F238E27FC236}">
                <a16:creationId xmlns:a16="http://schemas.microsoft.com/office/drawing/2014/main" id="{14925E92-827F-4D36-8A8B-084A2C6FC58D}"/>
              </a:ext>
            </a:extLst>
          </p:cNvPr>
          <p:cNvSpPr/>
          <p:nvPr/>
        </p:nvSpPr>
        <p:spPr>
          <a:xfrm>
            <a:off x="323848" y="1332887"/>
            <a:ext cx="8651877" cy="1754326"/>
          </a:xfrm>
          <a:prstGeom prst="rect">
            <a:avLst/>
          </a:prstGeom>
        </p:spPr>
        <p:txBody>
          <a:bodyPr wrap="square">
            <a:spAutoFit/>
          </a:bodyPr>
          <a:lstStyle/>
          <a:p>
            <a:r>
              <a:rPr lang="pt-PT" b="0" dirty="0"/>
              <a:t>É utilizado em formas flutuantes não pesado o suficiente para fazer com que afunde até o fundo do recipiente.</a:t>
            </a:r>
          </a:p>
          <a:p>
            <a:endParaRPr lang="pt-PT" b="0" dirty="0"/>
          </a:p>
          <a:p>
            <a:r>
              <a:rPr lang="pt-PT" b="0" dirty="0"/>
              <a:t>A USP declara “ </a:t>
            </a:r>
            <a:r>
              <a:rPr lang="pt-PT" b="0" i="1" dirty="0"/>
              <a:t>Um pequeno pedaço solto de material não reativo, como não mais do que algumas voltas da hélice de arame, pode ser anexado a unidades que, de outra forma, flutuariam. ”</a:t>
            </a:r>
          </a:p>
        </p:txBody>
      </p:sp>
      <p:pic>
        <p:nvPicPr>
          <p:cNvPr id="2" name="Imagem 1">
            <a:extLst>
              <a:ext uri="{FF2B5EF4-FFF2-40B4-BE49-F238E27FC236}">
                <a16:creationId xmlns:a16="http://schemas.microsoft.com/office/drawing/2014/main" id="{F91E5BAB-8D04-46D4-9DB6-B0CF53346C1A}"/>
              </a:ext>
            </a:extLst>
          </p:cNvPr>
          <p:cNvPicPr>
            <a:picLocks noChangeAspect="1"/>
          </p:cNvPicPr>
          <p:nvPr/>
        </p:nvPicPr>
        <p:blipFill>
          <a:blip r:embed="rId2"/>
          <a:stretch>
            <a:fillRect/>
          </a:stretch>
        </p:blipFill>
        <p:spPr>
          <a:xfrm>
            <a:off x="165176" y="3067132"/>
            <a:ext cx="8820150" cy="2543175"/>
          </a:xfrm>
          <a:prstGeom prst="rect">
            <a:avLst/>
          </a:prstGeom>
        </p:spPr>
      </p:pic>
      <p:sp>
        <p:nvSpPr>
          <p:cNvPr id="3" name="Retângulo 2">
            <a:extLst>
              <a:ext uri="{FF2B5EF4-FFF2-40B4-BE49-F238E27FC236}">
                <a16:creationId xmlns:a16="http://schemas.microsoft.com/office/drawing/2014/main" id="{8895E4B9-87DE-438F-9132-CEB9961EB8F7}"/>
              </a:ext>
            </a:extLst>
          </p:cNvPr>
          <p:cNvSpPr/>
          <p:nvPr/>
        </p:nvSpPr>
        <p:spPr>
          <a:xfrm>
            <a:off x="2555776" y="5445224"/>
            <a:ext cx="4596195" cy="369332"/>
          </a:xfrm>
          <a:prstGeom prst="rect">
            <a:avLst/>
          </a:prstGeom>
        </p:spPr>
        <p:txBody>
          <a:bodyPr wrap="none">
            <a:spAutoFit/>
          </a:bodyPr>
          <a:lstStyle/>
          <a:p>
            <a:r>
              <a:rPr lang="pt-PT" b="0" dirty="0">
                <a:solidFill>
                  <a:srgbClr val="FF0000"/>
                </a:solidFill>
              </a:rPr>
              <a:t>A utilização de âncoras deve ser justificada</a:t>
            </a:r>
          </a:p>
        </p:txBody>
      </p:sp>
    </p:spTree>
    <p:extLst>
      <p:ext uri="{BB962C8B-B14F-4D97-AF65-F5344CB8AC3E}">
        <p14:creationId xmlns:p14="http://schemas.microsoft.com/office/powerpoint/2010/main" val="656131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sp>
        <p:nvSpPr>
          <p:cNvPr id="10" name="Retângulo 9"/>
          <p:cNvSpPr/>
          <p:nvPr/>
        </p:nvSpPr>
        <p:spPr>
          <a:xfrm>
            <a:off x="4542819" y="1519550"/>
            <a:ext cx="4572000" cy="3477875"/>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Utilizado cubas de 200 mL, nos quais os cilindros são mergulhados;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a mudança de meios de dissolução (pH´s);</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 de pH, pellets, liberação modificada.</a:t>
            </a:r>
            <a:endParaRPr lang="pt-BR" sz="2000" b="0" dirty="0">
              <a:latin typeface="Times New Roman" panose="02020603050405020304" pitchFamily="18" charset="0"/>
              <a:cs typeface="Times New Roman" panose="02020603050405020304" pitchFamily="18" charset="0"/>
            </a:endParaRP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8" name="Imagem 7">
            <a:extLst>
              <a:ext uri="{FF2B5EF4-FFF2-40B4-BE49-F238E27FC236}">
                <a16:creationId xmlns:a16="http://schemas.microsoft.com/office/drawing/2014/main" id="{7FE0F04A-9328-4FFC-9E3B-5BE5C318BCE7}"/>
              </a:ext>
            </a:extLst>
          </p:cNvPr>
          <p:cNvPicPr>
            <a:picLocks noChangeAspect="1"/>
          </p:cNvPicPr>
          <p:nvPr/>
        </p:nvPicPr>
        <p:blipFill>
          <a:blip r:embed="rId2"/>
          <a:stretch>
            <a:fillRect/>
          </a:stretch>
        </p:blipFill>
        <p:spPr>
          <a:xfrm>
            <a:off x="823459" y="1268760"/>
            <a:ext cx="3175521" cy="4505157"/>
          </a:xfrm>
          <a:prstGeom prst="rect">
            <a:avLst/>
          </a:prstGeom>
        </p:spPr>
      </p:pic>
    </p:spTree>
    <p:extLst>
      <p:ext uri="{BB962C8B-B14F-4D97-AF65-F5344CB8AC3E}">
        <p14:creationId xmlns:p14="http://schemas.microsoft.com/office/powerpoint/2010/main" val="3369409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4" name="Imagem 3">
            <a:extLst>
              <a:ext uri="{FF2B5EF4-FFF2-40B4-BE49-F238E27FC236}">
                <a16:creationId xmlns:a16="http://schemas.microsoft.com/office/drawing/2014/main" id="{B7795E57-D15C-432C-BEB2-C33E95726A10}"/>
              </a:ext>
            </a:extLst>
          </p:cNvPr>
          <p:cNvPicPr>
            <a:picLocks noChangeAspect="1"/>
          </p:cNvPicPr>
          <p:nvPr/>
        </p:nvPicPr>
        <p:blipFill>
          <a:blip r:embed="rId2"/>
          <a:stretch>
            <a:fillRect/>
          </a:stretch>
        </p:blipFill>
        <p:spPr>
          <a:xfrm>
            <a:off x="1666875" y="1304925"/>
            <a:ext cx="5810250" cy="4248150"/>
          </a:xfrm>
          <a:prstGeom prst="rect">
            <a:avLst/>
          </a:prstGeom>
        </p:spPr>
      </p:pic>
    </p:spTree>
    <p:extLst>
      <p:ext uri="{BB962C8B-B14F-4D97-AF65-F5344CB8AC3E}">
        <p14:creationId xmlns:p14="http://schemas.microsoft.com/office/powerpoint/2010/main" val="639434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3 – Cilindros Recíprocos</a:t>
            </a:r>
          </a:p>
        </p:txBody>
      </p:sp>
      <p:pic>
        <p:nvPicPr>
          <p:cNvPr id="3" name="Imagem 2">
            <a:extLst>
              <a:ext uri="{FF2B5EF4-FFF2-40B4-BE49-F238E27FC236}">
                <a16:creationId xmlns:a16="http://schemas.microsoft.com/office/drawing/2014/main" id="{BC4C08BE-6333-44E7-BFBA-F520FDE96FEE}"/>
              </a:ext>
            </a:extLst>
          </p:cNvPr>
          <p:cNvPicPr>
            <a:picLocks noChangeAspect="1"/>
          </p:cNvPicPr>
          <p:nvPr/>
        </p:nvPicPr>
        <p:blipFill>
          <a:blip r:embed="rId2"/>
          <a:stretch>
            <a:fillRect/>
          </a:stretch>
        </p:blipFill>
        <p:spPr>
          <a:xfrm>
            <a:off x="1758" y="1255711"/>
            <a:ext cx="3409950" cy="3105150"/>
          </a:xfrm>
          <a:prstGeom prst="rect">
            <a:avLst/>
          </a:prstGeom>
        </p:spPr>
      </p:pic>
      <p:pic>
        <p:nvPicPr>
          <p:cNvPr id="2" name="Imagem 1">
            <a:extLst>
              <a:ext uri="{FF2B5EF4-FFF2-40B4-BE49-F238E27FC236}">
                <a16:creationId xmlns:a16="http://schemas.microsoft.com/office/drawing/2014/main" id="{5035412A-2CB9-4715-96B4-3AB019393255}"/>
              </a:ext>
            </a:extLst>
          </p:cNvPr>
          <p:cNvPicPr>
            <a:picLocks noChangeAspect="1"/>
          </p:cNvPicPr>
          <p:nvPr/>
        </p:nvPicPr>
        <p:blipFill>
          <a:blip r:embed="rId3"/>
          <a:stretch>
            <a:fillRect/>
          </a:stretch>
        </p:blipFill>
        <p:spPr>
          <a:xfrm>
            <a:off x="3208208" y="1556792"/>
            <a:ext cx="5881025" cy="4117505"/>
          </a:xfrm>
          <a:prstGeom prst="rect">
            <a:avLst/>
          </a:prstGeom>
        </p:spPr>
      </p:pic>
    </p:spTree>
    <p:extLst>
      <p:ext uri="{BB962C8B-B14F-4D97-AF65-F5344CB8AC3E}">
        <p14:creationId xmlns:p14="http://schemas.microsoft.com/office/powerpoint/2010/main" val="665003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4 – Célula de Fluxo</a:t>
            </a: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Células nas quais a forma farmacêutica é submetida a um fluxo de meio de dissolução;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Adequado para fármacos pouco solúveis,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Problemas: consumo de meio e validação do método;</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Permite velocidade de fluxo superiores a 50mL/min (3L/h).</a:t>
            </a:r>
          </a:p>
          <a:p>
            <a:pPr lvl="0" algn="r"/>
            <a:endParaRPr lang="pt-BR" sz="2000" b="0" dirty="0">
              <a:solidFill>
                <a:prstClr val="black"/>
              </a:solidFill>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8C395231-4C7A-41BE-BA63-B85C9AF9C2D6}"/>
              </a:ext>
            </a:extLst>
          </p:cNvPr>
          <p:cNvPicPr>
            <a:picLocks noChangeAspect="1"/>
          </p:cNvPicPr>
          <p:nvPr/>
        </p:nvPicPr>
        <p:blipFill rotWithShape="1">
          <a:blip r:embed="rId2">
            <a:extLst>
              <a:ext uri="{28A0092B-C50C-407E-A947-70E740481C1C}">
                <a14:useLocalDpi xmlns:a14="http://schemas.microsoft.com/office/drawing/2010/main" val="0"/>
              </a:ext>
            </a:extLst>
          </a:blip>
          <a:srcRect l="13146" t="32014" r="61340" b="16326"/>
          <a:stretch/>
        </p:blipFill>
        <p:spPr>
          <a:xfrm>
            <a:off x="3785262" y="2060848"/>
            <a:ext cx="1515114" cy="2300728"/>
          </a:xfrm>
          <a:prstGeom prst="rect">
            <a:avLst/>
          </a:prstGeom>
        </p:spPr>
      </p:pic>
      <p:pic>
        <p:nvPicPr>
          <p:cNvPr id="3" name="Imagem 2">
            <a:extLst>
              <a:ext uri="{FF2B5EF4-FFF2-40B4-BE49-F238E27FC236}">
                <a16:creationId xmlns:a16="http://schemas.microsoft.com/office/drawing/2014/main" id="{9B527289-F17C-496F-9464-987C571C680C}"/>
              </a:ext>
            </a:extLst>
          </p:cNvPr>
          <p:cNvPicPr>
            <a:picLocks noChangeAspect="1"/>
          </p:cNvPicPr>
          <p:nvPr/>
        </p:nvPicPr>
        <p:blipFill>
          <a:blip r:embed="rId3"/>
          <a:stretch>
            <a:fillRect/>
          </a:stretch>
        </p:blipFill>
        <p:spPr>
          <a:xfrm>
            <a:off x="155575" y="2660650"/>
            <a:ext cx="3405192" cy="2952328"/>
          </a:xfrm>
          <a:prstGeom prst="rect">
            <a:avLst/>
          </a:prstGeom>
        </p:spPr>
      </p:pic>
    </p:spTree>
    <p:extLst>
      <p:ext uri="{BB962C8B-B14F-4D97-AF65-F5344CB8AC3E}">
        <p14:creationId xmlns:p14="http://schemas.microsoft.com/office/powerpoint/2010/main" val="1370319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pPr algn="ctr"/>
            <a:r>
              <a:rPr lang="pt-BR" sz="4000" dirty="0">
                <a:solidFill>
                  <a:schemeClr val="accent1">
                    <a:lumMod val="75000"/>
                  </a:schemeClr>
                </a:solidFill>
                <a:latin typeface="Times New Roman" panose="02020603050405020304" pitchFamily="18" charset="0"/>
                <a:cs typeface="Times New Roman" panose="02020603050405020304" pitchFamily="18" charset="0"/>
              </a:rPr>
              <a:t>Sistema aberto e fechado</a:t>
            </a:r>
          </a:p>
        </p:txBody>
      </p:sp>
      <p:sp>
        <p:nvSpPr>
          <p:cNvPr id="3" name="Espaço Reservado para Conteúdo 2"/>
          <p:cNvSpPr txBox="1">
            <a:spLocks/>
          </p:cNvSpPr>
          <p:nvPr/>
        </p:nvSpPr>
        <p:spPr>
          <a:xfrm>
            <a:off x="648172" y="1628800"/>
            <a:ext cx="8280920"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endParaRPr lang="pt-BR" sz="2400" b="0" dirty="0">
              <a:latin typeface="Times New Roman" panose="02020603050405020304" pitchFamily="18" charset="0"/>
              <a:cs typeface="Times New Roman" panose="02020603050405020304" pitchFamily="18" charset="0"/>
            </a:endParaRPr>
          </a:p>
        </p:txBody>
      </p:sp>
      <p:sp>
        <p:nvSpPr>
          <p:cNvPr id="4" name="Espaço Reservado para Conteúdo 2"/>
          <p:cNvSpPr txBox="1">
            <a:spLocks/>
          </p:cNvSpPr>
          <p:nvPr/>
        </p:nvSpPr>
        <p:spPr>
          <a:xfrm>
            <a:off x="711099" y="1484784"/>
            <a:ext cx="8280920"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aberto: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fechado: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marL="457200" lvl="1" indent="0" algn="just">
              <a:buNone/>
            </a:pPr>
            <a:endParaRPr lang="pt-BR" sz="2000" b="0" dirty="0">
              <a:latin typeface="Times New Roman" panose="02020603050405020304" pitchFamily="18" charset="0"/>
              <a:cs typeface="Times New Roman" panose="02020603050405020304" pitchFamily="18" charset="0"/>
            </a:endParaRPr>
          </a:p>
        </p:txBody>
      </p:sp>
      <p:pic>
        <p:nvPicPr>
          <p:cNvPr id="5" name="Imagem 4"/>
          <p:cNvPicPr>
            <a:picLocks noChangeAspect="1"/>
          </p:cNvPicPr>
          <p:nvPr/>
        </p:nvPicPr>
        <p:blipFill>
          <a:blip r:embed="rId2"/>
          <a:stretch>
            <a:fillRect/>
          </a:stretch>
        </p:blipFill>
        <p:spPr>
          <a:xfrm>
            <a:off x="1646575" y="2007045"/>
            <a:ext cx="4032448" cy="1295951"/>
          </a:xfrm>
          <a:prstGeom prst="rect">
            <a:avLst/>
          </a:prstGeom>
        </p:spPr>
      </p:pic>
      <p:pic>
        <p:nvPicPr>
          <p:cNvPr id="6" name="Imagem 5"/>
          <p:cNvPicPr>
            <a:picLocks noChangeAspect="1"/>
          </p:cNvPicPr>
          <p:nvPr/>
        </p:nvPicPr>
        <p:blipFill>
          <a:blip r:embed="rId3"/>
          <a:stretch>
            <a:fillRect/>
          </a:stretch>
        </p:blipFill>
        <p:spPr>
          <a:xfrm>
            <a:off x="1646575" y="4077072"/>
            <a:ext cx="4221569" cy="1481686"/>
          </a:xfrm>
          <a:prstGeom prst="rect">
            <a:avLst/>
          </a:prstGeom>
        </p:spPr>
      </p:pic>
      <p:sp>
        <p:nvSpPr>
          <p:cNvPr id="7" name="Espaço Reservado para Conteúdo 2"/>
          <p:cNvSpPr txBox="1">
            <a:spLocks/>
          </p:cNvSpPr>
          <p:nvPr/>
        </p:nvSpPr>
        <p:spPr>
          <a:xfrm>
            <a:off x="1187624" y="5483893"/>
            <a:ext cx="5580709" cy="368424"/>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pt-BR" sz="1200" b="0" dirty="0">
                <a:latin typeface="Times New Roman" panose="02020603050405020304" pitchFamily="18" charset="0"/>
                <a:cs typeface="Times New Roman" panose="02020603050405020304" pitchFamily="18" charset="0"/>
              </a:rPr>
              <a:t>Fonte: site Disotax</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800" b="0" dirty="0">
                <a:latin typeface="Times New Roman" panose="02020603050405020304" pitchFamily="18" charset="0"/>
                <a:cs typeface="Times New Roman" panose="02020603050405020304" pitchFamily="18" charset="0"/>
              </a:rPr>
              <a:t>Sistema fechado:</a:t>
            </a:r>
          </a:p>
          <a:p>
            <a:pPr algn="just">
              <a:buFont typeface="Wingdings" panose="05000000000000000000" pitchFamily="2" charset="2"/>
              <a:buChar char="Ø"/>
            </a:pPr>
            <a:endParaRPr lang="pt-BR" sz="2800" b="0" dirty="0">
              <a:latin typeface="Times New Roman" panose="02020603050405020304" pitchFamily="18" charset="0"/>
              <a:cs typeface="Times New Roman" panose="02020603050405020304" pitchFamily="18" charset="0"/>
            </a:endParaRPr>
          </a:p>
          <a:p>
            <a:pPr marL="457200" lvl="1" indent="0" algn="just">
              <a:buNone/>
            </a:pPr>
            <a:endParaRPr lang="pt-BR" sz="2000" b="0" dirty="0">
              <a:latin typeface="Times New Roman" panose="02020603050405020304" pitchFamily="18" charset="0"/>
              <a:cs typeface="Times New Roman" panose="02020603050405020304" pitchFamily="18" charset="0"/>
            </a:endParaRPr>
          </a:p>
        </p:txBody>
      </p:sp>
      <p:sp>
        <p:nvSpPr>
          <p:cNvPr id="8" name="Retângulo 7">
            <a:extLst>
              <a:ext uri="{FF2B5EF4-FFF2-40B4-BE49-F238E27FC236}">
                <a16:creationId xmlns:a16="http://schemas.microsoft.com/office/drawing/2014/main" id="{49CBC40B-8BF2-48F6-A726-BE437039A251}"/>
              </a:ext>
            </a:extLst>
          </p:cNvPr>
          <p:cNvSpPr/>
          <p:nvPr/>
        </p:nvSpPr>
        <p:spPr>
          <a:xfrm>
            <a:off x="6209828" y="1514500"/>
            <a:ext cx="4572000" cy="27515225"/>
          </a:xfrm>
          <a:prstGeom prst="rect">
            <a:avLst/>
          </a:prstGeom>
        </p:spPr>
        <p:txBody>
          <a:bodyPr>
            <a:spAutoFit/>
          </a:bodyPr>
          <a:lstStyle/>
          <a:p>
            <a:r>
              <a:rPr lang="pt-PT" dirty="0">
                <a:solidFill>
                  <a:srgbClr val="333333"/>
                </a:solidFill>
                <a:latin typeface="SegoeUI-Bold"/>
              </a:rPr>
              <a:t>(a) Sistema aberto </a:t>
            </a:r>
            <a:r>
              <a:rPr lang="pt-PT" b="0" dirty="0">
                <a:solidFill>
                  <a:srgbClr val="333333"/>
                </a:solidFill>
                <a:latin typeface="SegoeUI"/>
              </a:rPr>
              <a:t>:</a:t>
            </a:r>
          </a:p>
          <a:p>
            <a:r>
              <a:rPr lang="pt-PT" b="0" dirty="0">
                <a:solidFill>
                  <a:srgbClr val="333333"/>
                </a:solidFill>
                <a:latin typeface="SegoeUI"/>
              </a:rPr>
              <a:t>O sistema aberto tem uma configuração em que</a:t>
            </a:r>
          </a:p>
          <a:p>
            <a:r>
              <a:rPr lang="pt-PT" b="0" dirty="0">
                <a:solidFill>
                  <a:srgbClr val="333333"/>
                </a:solidFill>
                <a:latin typeface="SegoeUI"/>
              </a:rPr>
              <a:t>meio fresco é bombeado através da célula e as frações são coletadas.</a:t>
            </a:r>
          </a:p>
          <a:p>
            <a:r>
              <a:rPr lang="pt-PT" b="0" dirty="0">
                <a:solidFill>
                  <a:srgbClr val="333333"/>
                </a:solidFill>
                <a:latin typeface="SegoeUI"/>
              </a:rPr>
              <a:t>Esta configuração permite que o teste de dissolução seja sempre</a:t>
            </a:r>
          </a:p>
          <a:p>
            <a:r>
              <a:rPr lang="pt-PT" b="0" dirty="0">
                <a:solidFill>
                  <a:srgbClr val="333333"/>
                </a:solidFill>
                <a:latin typeface="SegoeUI"/>
              </a:rPr>
              <a:t>realizado nas melhores condições de sumidouro possíveis. A cada 30</a:t>
            </a:r>
          </a:p>
          <a:p>
            <a:r>
              <a:rPr lang="pt-PT" b="0" dirty="0">
                <a:solidFill>
                  <a:srgbClr val="333333"/>
                </a:solidFill>
                <a:latin typeface="SegoeUI"/>
              </a:rPr>
              <a:t>a 60 minutos, frações são coletadas, o que resulta em volumes de</a:t>
            </a:r>
          </a:p>
          <a:p>
            <a:r>
              <a:rPr lang="pt-PT" b="0" dirty="0">
                <a:solidFill>
                  <a:srgbClr val="333333"/>
                </a:solidFill>
                <a:latin typeface="SegoeUI"/>
              </a:rPr>
              <a:t>fração bastante elevados. Uma taxa de fluxo típica de 16 ml / min</a:t>
            </a:r>
          </a:p>
          <a:p>
            <a:r>
              <a:rPr lang="pt-PT" b="0" dirty="0">
                <a:solidFill>
                  <a:srgbClr val="333333"/>
                </a:solidFill>
                <a:latin typeface="SegoeUI"/>
              </a:rPr>
              <a:t>com um intervalo de fração de 30 minutos resulta em um volume de</a:t>
            </a:r>
          </a:p>
          <a:p>
            <a:r>
              <a:rPr lang="pt-PT" b="0" dirty="0">
                <a:solidFill>
                  <a:srgbClr val="333333"/>
                </a:solidFill>
                <a:latin typeface="SegoeUI"/>
              </a:rPr>
              <a:t>fração de 480 ml. Isso não é muito praticável para o laboratório e,</a:t>
            </a:r>
          </a:p>
          <a:p>
            <a:r>
              <a:rPr lang="pt-PT" b="0" dirty="0">
                <a:solidFill>
                  <a:srgbClr val="333333"/>
                </a:solidFill>
                <a:latin typeface="SegoeUI"/>
              </a:rPr>
              <a:t>portanto, um dispositivo de divisão de volume (divisor) é usado. O</a:t>
            </a:r>
          </a:p>
          <a:p>
            <a:r>
              <a:rPr lang="pt-PT" b="0" dirty="0">
                <a:solidFill>
                  <a:srgbClr val="333333"/>
                </a:solidFill>
                <a:latin typeface="SegoeUI"/>
              </a:rPr>
              <a:t>divisor gerencia um tempo de válvula de três vias controlado desde a</a:t>
            </a:r>
          </a:p>
          <a:p>
            <a:r>
              <a:rPr lang="pt-PT" b="0" dirty="0">
                <a:solidFill>
                  <a:srgbClr val="333333"/>
                </a:solidFill>
                <a:latin typeface="SegoeUI"/>
              </a:rPr>
              <a:t>coleta até o desperdício. Normalmente, apenas 10% do eluato seria</a:t>
            </a:r>
          </a:p>
          <a:p>
            <a:r>
              <a:rPr lang="pt-PT" b="0" dirty="0">
                <a:solidFill>
                  <a:srgbClr val="333333"/>
                </a:solidFill>
                <a:latin typeface="SegoeUI"/>
              </a:rPr>
              <a:t>recolhido, o que resulta em fracções de 48 ml. Além disso, as</a:t>
            </a:r>
          </a:p>
          <a:p>
            <a:r>
              <a:rPr lang="pt-PT" b="0" dirty="0">
                <a:solidFill>
                  <a:srgbClr val="333333"/>
                </a:solidFill>
                <a:latin typeface="SegoeUI"/>
              </a:rPr>
              <a:t>mudanças de pH são facilmente realizadas. Para realizar mudanças de</a:t>
            </a:r>
          </a:p>
          <a:p>
            <a:r>
              <a:rPr lang="pt-PT" b="0" dirty="0">
                <a:solidFill>
                  <a:srgbClr val="333333"/>
                </a:solidFill>
                <a:latin typeface="SegoeUI"/>
              </a:rPr>
              <a:t>pH, é necessário um seletor de meio que muda uma válvula de sete</a:t>
            </a:r>
          </a:p>
          <a:p>
            <a:r>
              <a:rPr lang="pt-PT" b="0" dirty="0">
                <a:solidFill>
                  <a:srgbClr val="333333"/>
                </a:solidFill>
                <a:latin typeface="SegoeUI"/>
              </a:rPr>
              <a:t>canais do meio um para o meio dois. Recomenda-se o uso de uma</a:t>
            </a:r>
          </a:p>
          <a:p>
            <a:r>
              <a:rPr lang="pt-PT" b="0" dirty="0">
                <a:solidFill>
                  <a:srgbClr val="333333"/>
                </a:solidFill>
                <a:latin typeface="SegoeUI"/>
              </a:rPr>
              <a:t>configuração de sistema aberto para drogas pouco solúveis ou</a:t>
            </a:r>
          </a:p>
          <a:p>
            <a:r>
              <a:rPr lang="pt-PT" b="0" dirty="0">
                <a:solidFill>
                  <a:srgbClr val="333333"/>
                </a:solidFill>
                <a:latin typeface="SegoeUI"/>
              </a:rPr>
              <a:t>quando mudanças de pH devem ser realizadas. Também as variações</a:t>
            </a:r>
          </a:p>
          <a:p>
            <a:r>
              <a:rPr lang="pt-PT" b="0" dirty="0">
                <a:solidFill>
                  <a:srgbClr val="333333"/>
                </a:solidFill>
                <a:latin typeface="SegoeUI"/>
              </a:rPr>
              <a:t>de formulação de drogas altamente solúveis podem ser testadas e as</a:t>
            </a:r>
          </a:p>
          <a:p>
            <a:r>
              <a:rPr lang="pt-PT" b="0" dirty="0">
                <a:solidFill>
                  <a:srgbClr val="333333"/>
                </a:solidFill>
                <a:latin typeface="SegoeUI"/>
              </a:rPr>
              <a:t>diferenças no início do processo de dissolução são melhor</a:t>
            </a:r>
          </a:p>
          <a:p>
            <a:r>
              <a:rPr lang="pt-PT" b="0" dirty="0">
                <a:solidFill>
                  <a:srgbClr val="333333"/>
                </a:solidFill>
                <a:latin typeface="SegoeUI"/>
              </a:rPr>
              <a:t>detectáveis do que com o método USP I e II.</a:t>
            </a:r>
          </a:p>
          <a:p>
            <a:r>
              <a:rPr lang="pt-PT" dirty="0">
                <a:solidFill>
                  <a:srgbClr val="333333"/>
                </a:solidFill>
                <a:latin typeface="SegoeUI-Bold"/>
              </a:rPr>
              <a:t>(b) Sistema fechado:</a:t>
            </a:r>
          </a:p>
          <a:p>
            <a:r>
              <a:rPr lang="pt-PT" b="0" dirty="0">
                <a:solidFill>
                  <a:srgbClr val="333333"/>
                </a:solidFill>
                <a:latin typeface="SegoeUI"/>
              </a:rPr>
              <a:t>O sistema fechado é uma configuração na qual o</a:t>
            </a:r>
          </a:p>
          <a:p>
            <a:r>
              <a:rPr lang="pt-PT" b="0" dirty="0">
                <a:solidFill>
                  <a:srgbClr val="333333"/>
                </a:solidFill>
                <a:latin typeface="SegoeUI"/>
              </a:rPr>
              <a:t>meio é bombeado em círculo e não é substituído por meio novo. O</a:t>
            </a:r>
          </a:p>
          <a:p>
            <a:r>
              <a:rPr lang="pt-PT" b="0" dirty="0">
                <a:solidFill>
                  <a:srgbClr val="333333"/>
                </a:solidFill>
                <a:latin typeface="SegoeUI"/>
              </a:rPr>
              <a:t>eluato48 é recolhido numa proveta que é agitada com um agitador</a:t>
            </a:r>
          </a:p>
          <a:p>
            <a:r>
              <a:rPr lang="pt-PT" b="0" dirty="0">
                <a:solidFill>
                  <a:srgbClr val="333333"/>
                </a:solidFill>
                <a:latin typeface="SegoeUI"/>
              </a:rPr>
              <a:t>magnético. As amostras são retiradas do béquer ou leituras on-line</a:t>
            </a:r>
          </a:p>
          <a:p>
            <a:r>
              <a:rPr lang="pt-PT" b="0" dirty="0">
                <a:solidFill>
                  <a:srgbClr val="333333"/>
                </a:solidFill>
                <a:latin typeface="SegoeUI"/>
              </a:rPr>
              <a:t>com espectrofotômetro para medir a concentração acumulada da</a:t>
            </a:r>
          </a:p>
          <a:p>
            <a:r>
              <a:rPr lang="pt-PT" b="0" dirty="0">
                <a:solidFill>
                  <a:srgbClr val="333333"/>
                </a:solidFill>
                <a:latin typeface="SegoeUI"/>
              </a:rPr>
              <a:t>droga, enquanto em um sistema aberto a droga liberada durante um</a:t>
            </a:r>
          </a:p>
          <a:p>
            <a:r>
              <a:rPr lang="pt-PT" b="0" dirty="0">
                <a:solidFill>
                  <a:srgbClr val="333333"/>
                </a:solidFill>
                <a:latin typeface="SegoeUI"/>
              </a:rPr>
              <a:t>período de tempo é medida.</a:t>
            </a:r>
          </a:p>
          <a:p>
            <a:r>
              <a:rPr lang="pt-PT" b="0" dirty="0">
                <a:solidFill>
                  <a:srgbClr val="333333"/>
                </a:solidFill>
                <a:latin typeface="SegoeUI"/>
              </a:rPr>
              <a:t>O sistema fechado é uma configuração semelhante aos</a:t>
            </a:r>
          </a:p>
          <a:p>
            <a:r>
              <a:rPr lang="pt-PT" b="0" dirty="0">
                <a:solidFill>
                  <a:srgbClr val="333333"/>
                </a:solidFill>
                <a:latin typeface="SegoeUI"/>
              </a:rPr>
              <a:t>métodos do agitador, pois o volume é limitado e a droga liberada se</a:t>
            </a:r>
          </a:p>
          <a:p>
            <a:r>
              <a:rPr lang="pt-PT" b="0" dirty="0">
                <a:solidFill>
                  <a:srgbClr val="333333"/>
                </a:solidFill>
                <a:latin typeface="SegoeUI"/>
              </a:rPr>
              <a:t>acumula ao longo do tempo. Esta configuração é usada para</a:t>
            </a:r>
          </a:p>
          <a:p>
            <a:r>
              <a:rPr lang="pt-PT" b="0" dirty="0">
                <a:solidFill>
                  <a:srgbClr val="333333"/>
                </a:solidFill>
                <a:latin typeface="SegoeUI"/>
              </a:rPr>
              <a:t>medicamentos com uma dosagem muito baixa e essencialmente</a:t>
            </a:r>
          </a:p>
          <a:p>
            <a:r>
              <a:rPr lang="pt-PT" b="0" dirty="0">
                <a:solidFill>
                  <a:srgbClr val="333333"/>
                </a:solidFill>
                <a:latin typeface="SegoeUI"/>
              </a:rPr>
              <a:t>pode ser realizada com volumes muito pequenos. Exemplos típicos</a:t>
            </a:r>
          </a:p>
          <a:p>
            <a:r>
              <a:rPr lang="pt-PT" b="0" dirty="0">
                <a:solidFill>
                  <a:srgbClr val="333333"/>
                </a:solidFill>
                <a:latin typeface="SegoeUI"/>
              </a:rPr>
              <a:t>são implantes. A questão de uma correlação in vivo / in vitro é</a:t>
            </a:r>
          </a:p>
          <a:p>
            <a:r>
              <a:rPr lang="pt-PT" b="0" dirty="0">
                <a:solidFill>
                  <a:srgbClr val="333333"/>
                </a:solidFill>
                <a:latin typeface="SegoeUI"/>
              </a:rPr>
              <a:t>sempre amplamente discutida. Declarações gerais válidas não podem</a:t>
            </a:r>
          </a:p>
          <a:p>
            <a:r>
              <a:rPr lang="pt-PT" b="0" dirty="0">
                <a:solidFill>
                  <a:srgbClr val="333333"/>
                </a:solidFill>
                <a:latin typeface="SegoeUI"/>
              </a:rPr>
              <a:t>ser feitas facilmente. Por outro lado, o método de fluxo contínuo com</a:t>
            </a:r>
          </a:p>
          <a:p>
            <a:r>
              <a:rPr lang="pt-PT" b="0" dirty="0">
                <a:solidFill>
                  <a:srgbClr val="333333"/>
                </a:solidFill>
                <a:latin typeface="SegoeUI"/>
              </a:rPr>
              <a:t>alimentação constante de meio fresco é às vezes melhor relacionado</a:t>
            </a:r>
          </a:p>
          <a:p>
            <a:r>
              <a:rPr lang="pt-PT" b="0" dirty="0">
                <a:solidFill>
                  <a:srgbClr val="333333"/>
                </a:solidFill>
                <a:latin typeface="SegoeUI"/>
              </a:rPr>
              <a:t>às condições in vivo do que o método de agitação com volumes fixos</a:t>
            </a:r>
          </a:p>
          <a:p>
            <a:r>
              <a:rPr lang="pt-PT" b="0" dirty="0">
                <a:solidFill>
                  <a:srgbClr val="333333"/>
                </a:solidFill>
                <a:latin typeface="SegoeUI"/>
              </a:rPr>
              <a:t>de solvente. Além disso, as mudanças de pH permitem o desenho de</a:t>
            </a:r>
          </a:p>
          <a:p>
            <a:r>
              <a:rPr lang="pt-PT" b="0" dirty="0">
                <a:solidFill>
                  <a:srgbClr val="333333"/>
                </a:solidFill>
                <a:latin typeface="SegoeUI"/>
              </a:rPr>
              <a:t>um teste in vitro sob condições in vivo. As questões 49 pertencentes</a:t>
            </a:r>
          </a:p>
          <a:p>
            <a:r>
              <a:rPr lang="pt-PT" b="0" dirty="0">
                <a:solidFill>
                  <a:srgbClr val="333333"/>
                </a:solidFill>
                <a:latin typeface="SegoeUI"/>
              </a:rPr>
              <a:t>a este problema são amplamente discutidas na literatura específica.</a:t>
            </a:r>
          </a:p>
          <a:p>
            <a:r>
              <a:rPr lang="pt-PT" b="0" dirty="0">
                <a:solidFill>
                  <a:srgbClr val="333333"/>
                </a:solidFill>
                <a:latin typeface="SegoeUI"/>
              </a:rPr>
              <a:t>Condições Experimentais</a:t>
            </a:r>
          </a:p>
          <a:p>
            <a:r>
              <a:rPr lang="pt-PT" b="0" dirty="0">
                <a:solidFill>
                  <a:srgbClr val="333333"/>
                </a:solidFill>
                <a:latin typeface="SegoeUI"/>
              </a:rPr>
              <a:t>Existem dois tipos diferentes de fluxo de meio através das células,</a:t>
            </a:r>
          </a:p>
          <a:p>
            <a:r>
              <a:rPr lang="pt-PT" b="0" dirty="0">
                <a:solidFill>
                  <a:srgbClr val="333333"/>
                </a:solidFill>
                <a:latin typeface="SegoeUI"/>
              </a:rPr>
              <a:t>fluxo laminar e turbulento. Um fluxo laminar é caracterizado por</a:t>
            </a:r>
          </a:p>
          <a:p>
            <a:r>
              <a:rPr lang="pt-PT" b="0" dirty="0">
                <a:solidFill>
                  <a:srgbClr val="333333"/>
                </a:solidFill>
                <a:latin typeface="SegoeUI"/>
              </a:rPr>
              <a:t>partículas de fluido movendo-se paralelamente umas às outras na</a:t>
            </a:r>
          </a:p>
          <a:p>
            <a:r>
              <a:rPr lang="pt-PT" b="0" dirty="0">
                <a:solidFill>
                  <a:srgbClr val="333333"/>
                </a:solidFill>
                <a:latin typeface="SegoeUI"/>
              </a:rPr>
              <a:t>direção do fluxo. Um fluxo turbulento é um tipo de regime de fluxo</a:t>
            </a:r>
          </a:p>
          <a:p>
            <a:r>
              <a:rPr lang="pt-PT" b="0" dirty="0">
                <a:solidFill>
                  <a:srgbClr val="333333"/>
                </a:solidFill>
                <a:latin typeface="SegoeUI"/>
              </a:rPr>
              <a:t>caracterizado pelo movimento rápido de partículas de fluido em</a:t>
            </a:r>
          </a:p>
          <a:p>
            <a:r>
              <a:rPr lang="pt-PT" b="0" dirty="0">
                <a:solidFill>
                  <a:srgbClr val="333333"/>
                </a:solidFill>
                <a:latin typeface="SegoeUI"/>
              </a:rPr>
              <a:t>todas as direções dentro da direção do fluxo. O fluxo laminar é usado</a:t>
            </a:r>
          </a:p>
          <a:p>
            <a:r>
              <a:rPr lang="pt-PT" b="0" dirty="0">
                <a:solidFill>
                  <a:srgbClr val="333333"/>
                </a:solidFill>
                <a:latin typeface="SegoeUI"/>
              </a:rPr>
              <a:t>principalmente, mas o fluxo turbulento é preferível para testes de</a:t>
            </a:r>
          </a:p>
          <a:p>
            <a:r>
              <a:rPr lang="pt-PT" b="0" dirty="0">
                <a:solidFill>
                  <a:srgbClr val="333333"/>
                </a:solidFill>
                <a:latin typeface="SegoeUI"/>
              </a:rPr>
              <a:t>implantes ou produtos que requerem agitação.</a:t>
            </a:r>
            <a:endParaRPr lang="pt-PT" dirty="0"/>
          </a:p>
        </p:txBody>
      </p:sp>
    </p:spTree>
    <p:extLst>
      <p:ext uri="{BB962C8B-B14F-4D97-AF65-F5344CB8AC3E}">
        <p14:creationId xmlns:p14="http://schemas.microsoft.com/office/powerpoint/2010/main" val="284362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870868"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Conceitos Teóricos de Dissolução</a:t>
            </a:r>
          </a:p>
        </p:txBody>
      </p:sp>
      <p:sp>
        <p:nvSpPr>
          <p:cNvPr id="2" name="Retângulo 1">
            <a:extLst>
              <a:ext uri="{FF2B5EF4-FFF2-40B4-BE49-F238E27FC236}">
                <a16:creationId xmlns:a16="http://schemas.microsoft.com/office/drawing/2014/main" id="{12DB43EE-1A30-4348-AC7C-8A6694E568D6}"/>
              </a:ext>
            </a:extLst>
          </p:cNvPr>
          <p:cNvSpPr/>
          <p:nvPr/>
        </p:nvSpPr>
        <p:spPr>
          <a:xfrm>
            <a:off x="575556" y="1412776"/>
            <a:ext cx="7992888" cy="2308324"/>
          </a:xfrm>
          <a:prstGeom prst="rect">
            <a:avLst/>
          </a:prstGeom>
        </p:spPr>
        <p:txBody>
          <a:bodyPr wrap="square">
            <a:spAutoFit/>
          </a:bodyPr>
          <a:lstStyle/>
          <a:p>
            <a:r>
              <a:rPr lang="pt-PT" b="0" dirty="0">
                <a:solidFill>
                  <a:srgbClr val="000000"/>
                </a:solidFill>
              </a:rPr>
              <a:t>O objetivo final de qualquer droga gerar um efeito terapêutico. No entanto uma forma oral deve se desintegrar em partículas minúsculas antes que o ingrediente ativo pudesse se dissolver e ser eficientemente absorvido pelo corpo.</a:t>
            </a:r>
            <a:br>
              <a:rPr lang="pt-PT" dirty="0"/>
            </a:br>
            <a:br>
              <a:rPr lang="pt-PT" dirty="0"/>
            </a:br>
            <a:r>
              <a:rPr lang="pt-PT" b="0" dirty="0">
                <a:solidFill>
                  <a:srgbClr val="000000"/>
                </a:solidFill>
              </a:rPr>
              <a:t>Esta observação deu origem à correlação in vitro in vivo - um modelo preditivo que descreve a relação entre uma propriedade in vitro e uma resposta in vivo relevante.</a:t>
            </a:r>
            <a:endParaRPr lang="pt-PT" dirty="0"/>
          </a:p>
        </p:txBody>
      </p:sp>
      <p:pic>
        <p:nvPicPr>
          <p:cNvPr id="44034" name="Picture 2" descr="http://www.collegeofpharmacy.com/callearningcentre/demonstrationCALPackages/DissolutionDemo/1Introduction/images/3-18.png">
            <a:extLst>
              <a:ext uri="{FF2B5EF4-FFF2-40B4-BE49-F238E27FC236}">
                <a16:creationId xmlns:a16="http://schemas.microsoft.com/office/drawing/2014/main" id="{C33D7D7A-C2C7-459D-AA65-7EA2A37A1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469" y="3861048"/>
            <a:ext cx="6135062" cy="189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86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5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Pá Sobre Disco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2;</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Para produtos de aplicação tópica ou transdérmica;</a:t>
            </a:r>
          </a:p>
        </p:txBody>
      </p:sp>
      <p:pic>
        <p:nvPicPr>
          <p:cNvPr id="8" name="Imagem 7">
            <a:extLst>
              <a:ext uri="{FF2B5EF4-FFF2-40B4-BE49-F238E27FC236}">
                <a16:creationId xmlns:a16="http://schemas.microsoft.com/office/drawing/2014/main" id="{D7AFFB79-3236-47EE-95BA-73A3D8D89B1F}"/>
              </a:ext>
            </a:extLst>
          </p:cNvPr>
          <p:cNvPicPr>
            <a:picLocks noChangeAspect="1"/>
          </p:cNvPicPr>
          <p:nvPr/>
        </p:nvPicPr>
        <p:blipFill>
          <a:blip r:embed="rId2"/>
          <a:stretch>
            <a:fillRect/>
          </a:stretch>
        </p:blipFill>
        <p:spPr>
          <a:xfrm>
            <a:off x="187691" y="1445088"/>
            <a:ext cx="3960440" cy="3888912"/>
          </a:xfrm>
          <a:prstGeom prst="rect">
            <a:avLst/>
          </a:prstGeom>
        </p:spPr>
      </p:pic>
      <p:pic>
        <p:nvPicPr>
          <p:cNvPr id="1026" name="Picture 2" descr="Tester Applications | Dissolution Testing | Teledyne Hanson">
            <a:extLst>
              <a:ext uri="{FF2B5EF4-FFF2-40B4-BE49-F238E27FC236}">
                <a16:creationId xmlns:a16="http://schemas.microsoft.com/office/drawing/2014/main" id="{2A137D4A-0396-4E5F-9637-305EB22A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229400"/>
            <a:ext cx="2298130" cy="2785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misolids Testing Accessories | Dissolution Testing">
            <a:extLst>
              <a:ext uri="{FF2B5EF4-FFF2-40B4-BE49-F238E27FC236}">
                <a16:creationId xmlns:a16="http://schemas.microsoft.com/office/drawing/2014/main" id="{319E28BA-2B9F-470E-BEC8-9E77F187E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037" y="2996952"/>
            <a:ext cx="3016358" cy="253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54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6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Cilindro Rotatório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1323439"/>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1;</a:t>
            </a:r>
          </a:p>
          <a:p>
            <a:pPr lvl="0" algn="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especialmente para adesivos transdérmicos;</a:t>
            </a:r>
          </a:p>
        </p:txBody>
      </p:sp>
      <p:pic>
        <p:nvPicPr>
          <p:cNvPr id="9" name="Imagem 8">
            <a:extLst>
              <a:ext uri="{FF2B5EF4-FFF2-40B4-BE49-F238E27FC236}">
                <a16:creationId xmlns:a16="http://schemas.microsoft.com/office/drawing/2014/main" id="{E2205B3B-3218-43CF-A68A-7488E34A9352}"/>
              </a:ext>
            </a:extLst>
          </p:cNvPr>
          <p:cNvPicPr>
            <a:picLocks noChangeAspect="1"/>
          </p:cNvPicPr>
          <p:nvPr/>
        </p:nvPicPr>
        <p:blipFill>
          <a:blip r:embed="rId2"/>
          <a:stretch>
            <a:fillRect/>
          </a:stretch>
        </p:blipFill>
        <p:spPr>
          <a:xfrm>
            <a:off x="155575" y="1258528"/>
            <a:ext cx="2722928" cy="2921719"/>
          </a:xfrm>
          <a:prstGeom prst="rect">
            <a:avLst/>
          </a:prstGeom>
        </p:spPr>
      </p:pic>
      <p:pic>
        <p:nvPicPr>
          <p:cNvPr id="2" name="Imagem 1">
            <a:extLst>
              <a:ext uri="{FF2B5EF4-FFF2-40B4-BE49-F238E27FC236}">
                <a16:creationId xmlns:a16="http://schemas.microsoft.com/office/drawing/2014/main" id="{E97C5D21-D58B-4774-8C8B-2E85023FA606}"/>
              </a:ext>
            </a:extLst>
          </p:cNvPr>
          <p:cNvPicPr>
            <a:picLocks noChangeAspect="1"/>
          </p:cNvPicPr>
          <p:nvPr/>
        </p:nvPicPr>
        <p:blipFill>
          <a:blip r:embed="rId3"/>
          <a:stretch>
            <a:fillRect/>
          </a:stretch>
        </p:blipFill>
        <p:spPr>
          <a:xfrm>
            <a:off x="2948600" y="1258528"/>
            <a:ext cx="1895475" cy="2733675"/>
          </a:xfrm>
          <a:prstGeom prst="rect">
            <a:avLst/>
          </a:prstGeom>
        </p:spPr>
      </p:pic>
      <p:pic>
        <p:nvPicPr>
          <p:cNvPr id="2050" name="Picture 2" descr="Case Sharing-Raytor Instruments Co., Ltd.">
            <a:extLst>
              <a:ext uri="{FF2B5EF4-FFF2-40B4-BE49-F238E27FC236}">
                <a16:creationId xmlns:a16="http://schemas.microsoft.com/office/drawing/2014/main" id="{5F8F4EFE-F079-47E8-883A-4C93E181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961807"/>
            <a:ext cx="4041941" cy="26897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P 6 cylinder">
            <a:extLst>
              <a:ext uri="{FF2B5EF4-FFF2-40B4-BE49-F238E27FC236}">
                <a16:creationId xmlns:a16="http://schemas.microsoft.com/office/drawing/2014/main" id="{4EDC9B2E-F27A-43DE-9137-7EB5AB87D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105" y="4173080"/>
            <a:ext cx="2418795" cy="18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7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4542819" y="1519550"/>
            <a:ext cx="4572000" cy="4093428"/>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Adaptação do aparato 3;</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Utilização de cubas de 200mL nos quais os sistemas são mergulhados: operação sequencial.</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Possibilita mudança de pH;</a:t>
            </a:r>
          </a:p>
          <a:p>
            <a:pPr marL="285750" lvl="0" indent="-285750" algn="r">
              <a:buFont typeface="Wingdings" panose="05000000000000000000" pitchFamily="2" charset="2"/>
              <a:buChar char="ü"/>
            </a:pPr>
            <a:endParaRPr lang="pt-PT" sz="2000" b="0" dirty="0">
              <a:latin typeface="Times New Roman" panose="02020603050405020304" pitchFamily="18" charset="0"/>
              <a:cs typeface="Times New Roman" panose="02020603050405020304" pitchFamily="18" charset="0"/>
            </a:endParaRP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Indicado para mudanças de pH, liberação modificada;</a:t>
            </a:r>
          </a:p>
          <a:p>
            <a:pPr lvl="0" algn="r"/>
            <a:r>
              <a:rPr lang="pt-PT" sz="2000" b="0" dirty="0">
                <a:latin typeface="Times New Roman" panose="02020603050405020304" pitchFamily="18" charset="0"/>
                <a:cs typeface="Times New Roman" panose="02020603050405020304" pitchFamily="18" charset="0"/>
              </a:rPr>
              <a:t> </a:t>
            </a:r>
          </a:p>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Sólidos que não desintegram, pellets, transdérmicos.</a:t>
            </a:r>
          </a:p>
        </p:txBody>
      </p:sp>
      <p:pic>
        <p:nvPicPr>
          <p:cNvPr id="11" name="Imagem 10">
            <a:extLst>
              <a:ext uri="{FF2B5EF4-FFF2-40B4-BE49-F238E27FC236}">
                <a16:creationId xmlns:a16="http://schemas.microsoft.com/office/drawing/2014/main" id="{12CC98AC-5105-48D4-A5A3-4F8F435575CD}"/>
              </a:ext>
            </a:extLst>
          </p:cNvPr>
          <p:cNvPicPr>
            <a:picLocks noChangeAspect="1"/>
          </p:cNvPicPr>
          <p:nvPr/>
        </p:nvPicPr>
        <p:blipFill>
          <a:blip r:embed="rId2"/>
          <a:stretch>
            <a:fillRect/>
          </a:stretch>
        </p:blipFill>
        <p:spPr>
          <a:xfrm>
            <a:off x="460375" y="1309505"/>
            <a:ext cx="3805609" cy="4312016"/>
          </a:xfrm>
          <a:prstGeom prst="rect">
            <a:avLst/>
          </a:prstGeom>
        </p:spPr>
      </p:pic>
    </p:spTree>
    <p:extLst>
      <p:ext uri="{BB962C8B-B14F-4D97-AF65-F5344CB8AC3E}">
        <p14:creationId xmlns:p14="http://schemas.microsoft.com/office/powerpoint/2010/main" val="1940349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7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Suporte Recíproco</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074" name="Picture 2" descr="http://www.collegeofpharmacy.com/callearningcentre/demonstrationCALPackages/DissolutionDemo/1Introduction/images/7-16.png">
            <a:extLst>
              <a:ext uri="{FF2B5EF4-FFF2-40B4-BE49-F238E27FC236}">
                <a16:creationId xmlns:a16="http://schemas.microsoft.com/office/drawing/2014/main" id="{4D5CECA6-F729-45F9-86F3-FC485353D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86" b="6504"/>
          <a:stretch/>
        </p:blipFill>
        <p:spPr bwMode="auto">
          <a:xfrm>
            <a:off x="5340350" y="3356088"/>
            <a:ext cx="364807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7BAB0FE-E814-4B19-87BA-8F0F5C64F098}"/>
              </a:ext>
            </a:extLst>
          </p:cNvPr>
          <p:cNvPicPr>
            <a:picLocks noChangeAspect="1"/>
          </p:cNvPicPr>
          <p:nvPr/>
        </p:nvPicPr>
        <p:blipFill>
          <a:blip r:embed="rId3"/>
          <a:stretch>
            <a:fillRect/>
          </a:stretch>
        </p:blipFill>
        <p:spPr>
          <a:xfrm>
            <a:off x="155575" y="1269664"/>
            <a:ext cx="6898233" cy="2879416"/>
          </a:xfrm>
          <a:prstGeom prst="rect">
            <a:avLst/>
          </a:prstGeom>
        </p:spPr>
      </p:pic>
    </p:spTree>
    <p:extLst>
      <p:ext uri="{BB962C8B-B14F-4D97-AF65-F5344CB8AC3E}">
        <p14:creationId xmlns:p14="http://schemas.microsoft.com/office/powerpoint/2010/main" val="2377999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827584" y="189355"/>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APARATO 8 – </a:t>
            </a:r>
            <a:r>
              <a:rPr lang="pt-BR" sz="4000" b="0" dirty="0">
                <a:solidFill>
                  <a:schemeClr val="accent1">
                    <a:lumMod val="75000"/>
                  </a:schemeClr>
                </a:solidFill>
                <a:latin typeface="Times New Roman" panose="02020603050405020304" pitchFamily="18" charset="0"/>
                <a:cs typeface="Times New Roman" panose="02020603050405020304" pitchFamily="18" charset="0"/>
              </a:rPr>
              <a:t>Célula de FRANZ</a:t>
            </a:r>
            <a:endParaRPr lang="pt-BR"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Retângulo 9"/>
          <p:cNvSpPr/>
          <p:nvPr/>
        </p:nvSpPr>
        <p:spPr>
          <a:xfrm>
            <a:off x="3635896" y="1323330"/>
            <a:ext cx="4572000" cy="400110"/>
          </a:xfrm>
          <a:prstGeom prst="rect">
            <a:avLst/>
          </a:prstGeom>
        </p:spPr>
        <p:txBody>
          <a:bodyPr wrap="square">
            <a:spAutoFit/>
          </a:bodyPr>
          <a:lstStyle/>
          <a:p>
            <a:pPr marL="285750" lvl="0" indent="-285750" algn="r">
              <a:buFont typeface="Wingdings" panose="05000000000000000000" pitchFamily="2" charset="2"/>
              <a:buChar char="ü"/>
            </a:pPr>
            <a:r>
              <a:rPr lang="pt-PT" sz="2000" b="0" dirty="0">
                <a:latin typeface="Times New Roman" panose="02020603050405020304" pitchFamily="18" charset="0"/>
                <a:cs typeface="Times New Roman" panose="02020603050405020304" pitchFamily="18" charset="0"/>
              </a:rPr>
              <a:t>Testes de Permeação.</a:t>
            </a:r>
          </a:p>
        </p:txBody>
      </p:sp>
      <p:pic>
        <p:nvPicPr>
          <p:cNvPr id="8194" name="Picture 2" descr="A digital image of Franz cell apparatus. Franz cell stirrer with the... |  Download Scientific Diagram">
            <a:extLst>
              <a:ext uri="{FF2B5EF4-FFF2-40B4-BE49-F238E27FC236}">
                <a16:creationId xmlns:a16="http://schemas.microsoft.com/office/drawing/2014/main" id="{6342ABF4-C33D-4840-A9DB-E5D6B8EA9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201" y="2149529"/>
            <a:ext cx="4910193" cy="36913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harmaceutics | Free Full-Text | Franz Diffusion Cell Approach for  Pre-Formulation Characterisation of Ketoprofen Semi-Solid Dosage Forms |  HTML">
            <a:extLst>
              <a:ext uri="{FF2B5EF4-FFF2-40B4-BE49-F238E27FC236}">
                <a16:creationId xmlns:a16="http://schemas.microsoft.com/office/drawing/2014/main" id="{37EE94DD-EF12-4D82-8524-B0078624E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0607"/>
            <a:ext cx="4165996" cy="312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87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Introdução da Amostra</a:t>
            </a:r>
          </a:p>
        </p:txBody>
      </p:sp>
      <p:sp>
        <p:nvSpPr>
          <p:cNvPr id="4" name="Retângulo 3">
            <a:extLst>
              <a:ext uri="{FF2B5EF4-FFF2-40B4-BE49-F238E27FC236}">
                <a16:creationId xmlns:a16="http://schemas.microsoft.com/office/drawing/2014/main" id="{14925E92-827F-4D36-8A8B-084A2C6FC58D}"/>
              </a:ext>
            </a:extLst>
          </p:cNvPr>
          <p:cNvSpPr/>
          <p:nvPr/>
        </p:nvSpPr>
        <p:spPr>
          <a:xfrm>
            <a:off x="0" y="1332887"/>
            <a:ext cx="9144000" cy="3970318"/>
          </a:xfrm>
          <a:prstGeom prst="rect">
            <a:avLst/>
          </a:prstGeom>
        </p:spPr>
        <p:txBody>
          <a:bodyPr wrap="square">
            <a:spAutoFit/>
          </a:bodyPr>
          <a:lstStyle/>
          <a:p>
            <a:r>
              <a:rPr lang="pt-PT" b="0" dirty="0"/>
              <a:t>A introdução de amostra para o teste costuma ser causa de erros. </a:t>
            </a:r>
          </a:p>
          <a:p>
            <a:endParaRPr lang="pt-PT" b="0" dirty="0"/>
          </a:p>
          <a:p>
            <a:pPr marL="285750" indent="-285750">
              <a:buFont typeface="Arial" panose="020B0604020202020204" pitchFamily="34" charset="0"/>
              <a:buChar char="•"/>
            </a:pPr>
            <a:r>
              <a:rPr lang="pt-PT" b="0" dirty="0"/>
              <a:t>a amostra não deve ser deixada na bancada aberta por nenhum período de tempo antes de ser usada.(Umidade)</a:t>
            </a:r>
          </a:p>
          <a:p>
            <a:endParaRPr lang="pt-PT" b="0" dirty="0"/>
          </a:p>
          <a:p>
            <a:pPr marL="285750" indent="-285750">
              <a:buFont typeface="Arial" panose="020B0604020202020204" pitchFamily="34" charset="0"/>
              <a:buChar char="•"/>
            </a:pPr>
            <a:r>
              <a:rPr lang="pt-PT" b="0" dirty="0"/>
              <a:t>as pás deveram estar posicionadas nos recipientes no momento do início do teste.</a:t>
            </a:r>
          </a:p>
          <a:p>
            <a:endParaRPr lang="pt-PT" b="0" dirty="0"/>
          </a:p>
          <a:p>
            <a:pPr marL="285750" indent="-285750">
              <a:buFont typeface="Arial" panose="020B0604020202020204" pitchFamily="34" charset="0"/>
              <a:buChar char="•"/>
            </a:pPr>
            <a:r>
              <a:rPr lang="pt-PT" b="0" dirty="0"/>
              <a:t>a amostra é introduzida com a pá estacionária - ou seja, não girando. </a:t>
            </a:r>
          </a:p>
          <a:p>
            <a:pPr algn="just"/>
            <a:r>
              <a:rPr lang="pt-PT" b="0" dirty="0"/>
              <a:t>	Se a amotra cair e a pá estiver girando, há uma boa chance de que ela 	colida 	com a lâmina e se fragmente ou que caia para o lado (comprimidos 	revestidos ou pegajosos) o teste será invalidado antes mesmo de ser iniciado.</a:t>
            </a:r>
          </a:p>
          <a:p>
            <a:endParaRPr lang="pt-PT" b="0" dirty="0"/>
          </a:p>
          <a:p>
            <a:pPr marL="285750" indent="-285750">
              <a:buFont typeface="Arial" panose="020B0604020202020204" pitchFamily="34" charset="0"/>
              <a:buChar char="•"/>
            </a:pPr>
            <a:r>
              <a:rPr lang="pt-PT" b="0" dirty="0"/>
              <a:t>a amostragem manual deve ter um início de tempo escalonado (Cuba a Cuba).</a:t>
            </a:r>
          </a:p>
          <a:p>
            <a:endParaRPr lang="pt-PT" b="0" dirty="0"/>
          </a:p>
        </p:txBody>
      </p:sp>
    </p:spTree>
    <p:extLst>
      <p:ext uri="{BB962C8B-B14F-4D97-AF65-F5344CB8AC3E}">
        <p14:creationId xmlns:p14="http://schemas.microsoft.com/office/powerpoint/2010/main" val="1079509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2" name="Retângulo 1">
            <a:extLst>
              <a:ext uri="{FF2B5EF4-FFF2-40B4-BE49-F238E27FC236}">
                <a16:creationId xmlns:a16="http://schemas.microsoft.com/office/drawing/2014/main" id="{D5D00064-B0DF-4438-9443-43615BF630FD}"/>
              </a:ext>
            </a:extLst>
          </p:cNvPr>
          <p:cNvSpPr/>
          <p:nvPr/>
        </p:nvSpPr>
        <p:spPr>
          <a:xfrm>
            <a:off x="2286000" y="1859340"/>
            <a:ext cx="4572000" cy="3139321"/>
          </a:xfrm>
          <a:prstGeom prst="rect">
            <a:avLst/>
          </a:prstGeom>
        </p:spPr>
        <p:txBody>
          <a:bodyPr>
            <a:spAutoFit/>
          </a:bodyPr>
          <a:lstStyle/>
          <a:p>
            <a:r>
              <a:rPr lang="pt-PT" b="0" dirty="0">
                <a:solidFill>
                  <a:srgbClr val="7C7C7C"/>
                </a:solidFill>
                <a:latin typeface="Open Sans"/>
              </a:rPr>
              <a:t>Ao retirar uma alíquota da amostra, o equipamento deve estar em pleno movimento, e a amostragem deve ser feita na metade da distância entre a superfície do meio de dissolução e a extremidade superior do aparato (cesta ou pá) e não menos que um centímetro da parede da cuba de dissolução. A amostragem é feita por seringas com cânulas de aço inox, contendo na extremidade inferior um filtro de 10μm.</a:t>
            </a:r>
            <a:endParaRPr lang="pt-PT" dirty="0"/>
          </a:p>
        </p:txBody>
      </p:sp>
    </p:spTree>
    <p:extLst>
      <p:ext uri="{BB962C8B-B14F-4D97-AF65-F5344CB8AC3E}">
        <p14:creationId xmlns:p14="http://schemas.microsoft.com/office/powerpoint/2010/main" val="2498090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pic>
        <p:nvPicPr>
          <p:cNvPr id="59394" name="Picture 2" descr="C4-HACAN">
            <a:extLst>
              <a:ext uri="{FF2B5EF4-FFF2-40B4-BE49-F238E27FC236}">
                <a16:creationId xmlns:a16="http://schemas.microsoft.com/office/drawing/2014/main" id="{037E5C51-CDC7-4875-A9D6-A2D1B7B90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552" y="1412776"/>
            <a:ext cx="24003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Dissolution Testing Cannulae">
            <a:extLst>
              <a:ext uri="{FF2B5EF4-FFF2-40B4-BE49-F238E27FC236}">
                <a16:creationId xmlns:a16="http://schemas.microsoft.com/office/drawing/2014/main" id="{42A6CC28-D1D8-4B46-BCAB-0850211A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2492896"/>
            <a:ext cx="33147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descr="Dissolution cannulae gauge 14, 316 stainless steel hub, L 7 1/2 in.">
            <a:extLst>
              <a:ext uri="{FF2B5EF4-FFF2-40B4-BE49-F238E27FC236}">
                <a16:creationId xmlns:a16="http://schemas.microsoft.com/office/drawing/2014/main" id="{6E28F907-1527-4A4F-B1F2-22E1D922C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552" y="6669360"/>
            <a:ext cx="2762250" cy="73342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24FEE464-46EF-4367-9151-B519719B32F9}"/>
              </a:ext>
            </a:extLst>
          </p:cNvPr>
          <p:cNvSpPr/>
          <p:nvPr/>
        </p:nvSpPr>
        <p:spPr>
          <a:xfrm>
            <a:off x="460375" y="1382192"/>
            <a:ext cx="8352928" cy="7294305"/>
          </a:xfrm>
          <a:prstGeom prst="rect">
            <a:avLst/>
          </a:prstGeom>
        </p:spPr>
        <p:txBody>
          <a:bodyPr wrap="square">
            <a:spAutoFit/>
          </a:bodyPr>
          <a:lstStyle/>
          <a:p>
            <a:r>
              <a:rPr lang="pt-PT" dirty="0"/>
              <a:t>Cânulas de amostragem e rolhas</a:t>
            </a:r>
          </a:p>
          <a:p>
            <a:endParaRPr lang="pt-PT" b="0" dirty="0">
              <a:solidFill>
                <a:srgbClr val="333333"/>
              </a:solidFill>
              <a:latin typeface="helvetica" panose="020B0604020202020204" pitchFamily="34" charset="0"/>
            </a:endParaRPr>
          </a:p>
          <a:p>
            <a:r>
              <a:rPr lang="pt-PT" b="0" dirty="0">
                <a:solidFill>
                  <a:srgbClr val="333333"/>
                </a:solidFill>
                <a:latin typeface="helvetica" panose="020B0604020202020204" pitchFamily="34" charset="0"/>
              </a:rPr>
              <a:t>As cânulas de amostragem são usadas para colher amostras do teste de dissolução. A escolha da cânula é importante porque o método de amostragem não deve afetar adversamente a precisão do teste de dissolução e causar resultados errôneos.</a:t>
            </a:r>
          </a:p>
          <a:p>
            <a:r>
              <a:rPr lang="pt-PT" dirty="0">
                <a:solidFill>
                  <a:srgbClr val="333333"/>
                </a:solidFill>
                <a:latin typeface="helvetica" panose="020B0604020202020204" pitchFamily="34" charset="0"/>
              </a:rPr>
              <a:t>Consideracoes chave:</a:t>
            </a:r>
            <a:endParaRPr lang="pt-PT" b="0" dirty="0">
              <a:solidFill>
                <a:srgbClr val="333333"/>
              </a:solidFill>
              <a:latin typeface="helvetica" panose="020B0604020202020204" pitchFamily="34" charset="0"/>
            </a:endParaRPr>
          </a:p>
          <a:p>
            <a:pPr>
              <a:buFont typeface="Arial" panose="020B0604020202020204" pitchFamily="34" charset="0"/>
              <a:buChar char="•"/>
            </a:pPr>
            <a:r>
              <a:rPr lang="pt-PT" dirty="0">
                <a:solidFill>
                  <a:srgbClr val="333333"/>
                </a:solidFill>
                <a:latin typeface="helvetica" panose="020B0604020202020204" pitchFamily="34" charset="0"/>
              </a:rPr>
              <a:t>Posição de amostragem</a:t>
            </a:r>
            <a:r>
              <a:rPr lang="pt-PT" b="0" dirty="0">
                <a:solidFill>
                  <a:srgbClr val="333333"/>
                </a:solidFill>
                <a:latin typeface="helvetica" panose="020B0604020202020204" pitchFamily="34" charset="0"/>
              </a:rPr>
              <a:t> - isso é importante porque pode haver uma concentração da solução pode variar de acordo com a posição de amostragem. A amostra deve ser retirada a meio caminho entre o topo do elemento de agitação e pelo menos 10 mm de distância da lateral do recipiente.</a:t>
            </a:r>
          </a:p>
          <a:p>
            <a:pPr>
              <a:buFont typeface="Arial" panose="020B0604020202020204" pitchFamily="34" charset="0"/>
              <a:buChar char="•"/>
            </a:pPr>
            <a:r>
              <a:rPr lang="pt-PT" dirty="0">
                <a:solidFill>
                  <a:srgbClr val="333333"/>
                </a:solidFill>
                <a:latin typeface="helvetica" panose="020B0604020202020204" pitchFamily="34" charset="0"/>
              </a:rPr>
              <a:t>Comprimento da cânula</a:t>
            </a:r>
            <a:r>
              <a:rPr lang="pt-PT" b="0" dirty="0">
                <a:solidFill>
                  <a:srgbClr val="333333"/>
                </a:solidFill>
                <a:latin typeface="helvetica" panose="020B0604020202020204" pitchFamily="34" charset="0"/>
              </a:rPr>
              <a:t> - o </a:t>
            </a:r>
            <a:r>
              <a:rPr lang="pt-PT" dirty="0">
                <a:solidFill>
                  <a:srgbClr val="333333"/>
                </a:solidFill>
                <a:latin typeface="helvetica" panose="020B0604020202020204" pitchFamily="34" charset="0"/>
              </a:rPr>
              <a:t>comprimento das</a:t>
            </a:r>
            <a:r>
              <a:rPr lang="pt-PT" b="0" dirty="0">
                <a:solidFill>
                  <a:srgbClr val="333333"/>
                </a:solidFill>
                <a:latin typeface="helvetica" panose="020B0604020202020204" pitchFamily="34" charset="0"/>
              </a:rPr>
              <a:t> cânulas varia de 4,75 "(120 mm) a 15" (380 mm). Existem diferentes comprimentos para os testes de 500ml e 900ml, pois o ponto médio muda com o volume. Comprimentos estendidos são normalmente usados ​​para “amostragem através da cabeça”, em que a cânula passa pela cabeça de acionamento do banho de dissolução.</a:t>
            </a:r>
          </a:p>
          <a:p>
            <a:pPr>
              <a:buFont typeface="Arial" panose="020B0604020202020204" pitchFamily="34" charset="0"/>
              <a:buChar char="•"/>
            </a:pPr>
            <a:r>
              <a:rPr lang="pt-PT" dirty="0">
                <a:solidFill>
                  <a:srgbClr val="333333"/>
                </a:solidFill>
                <a:latin typeface="helvetica" panose="020B0604020202020204" pitchFamily="34" charset="0"/>
              </a:rPr>
              <a:t>Material da cânula</a:t>
            </a:r>
            <a:r>
              <a:rPr lang="pt-PT" b="0" dirty="0">
                <a:solidFill>
                  <a:srgbClr val="333333"/>
                </a:solidFill>
                <a:latin typeface="helvetica" panose="020B0604020202020204" pitchFamily="34" charset="0"/>
              </a:rPr>
              <a:t> - As cânulas são feitas de aço inoxidável ou PEEK para que não adsorvam ou interfiram com o ingrediente ativo</a:t>
            </a:r>
          </a:p>
          <a:p>
            <a:pPr>
              <a:buFont typeface="Arial" panose="020B0604020202020204" pitchFamily="34" charset="0"/>
              <a:buChar char="•"/>
            </a:pPr>
            <a:r>
              <a:rPr lang="pt-PT" dirty="0">
                <a:solidFill>
                  <a:srgbClr val="333333"/>
                </a:solidFill>
                <a:latin typeface="helvetica" panose="020B0604020202020204" pitchFamily="34" charset="0"/>
              </a:rPr>
              <a:t>Rolhas</a:t>
            </a:r>
            <a:r>
              <a:rPr lang="pt-PT" b="0" dirty="0">
                <a:solidFill>
                  <a:srgbClr val="333333"/>
                </a:solidFill>
                <a:latin typeface="helvetica" panose="020B0604020202020204" pitchFamily="34" charset="0"/>
              </a:rPr>
              <a:t> - cânulas podem ser usadas com </a:t>
            </a:r>
            <a:r>
              <a:rPr lang="pt-PT" b="0" dirty="0">
                <a:solidFill>
                  <a:srgbClr val="307095"/>
                </a:solidFill>
                <a:latin typeface="helvetica" panose="020B0604020202020204" pitchFamily="34" charset="0"/>
                <a:hlinkClick r:id="rId5"/>
              </a:rPr>
              <a:t>rolhas</a:t>
            </a:r>
            <a:r>
              <a:rPr lang="pt-PT" b="0" dirty="0">
                <a:solidFill>
                  <a:srgbClr val="333333"/>
                </a:solidFill>
                <a:latin typeface="helvetica" panose="020B0604020202020204" pitchFamily="34" charset="0"/>
              </a:rPr>
              <a:t> durante a amostragem manual para garantir que a amostra seja sempre retirada da mesma profundidade.</a:t>
            </a:r>
          </a:p>
          <a:p>
            <a:br>
              <a:rPr lang="pt-PT" b="0" dirty="0">
                <a:solidFill>
                  <a:srgbClr val="333333"/>
                </a:solidFill>
                <a:latin typeface="helvetica" panose="020B0604020202020204" pitchFamily="34" charset="0"/>
              </a:rPr>
            </a:br>
            <a:r>
              <a:rPr lang="pt-PT" b="0" dirty="0">
                <a:solidFill>
                  <a:srgbClr val="333333"/>
                </a:solidFill>
                <a:latin typeface="helvetica" panose="020B0604020202020204" pitchFamily="34" charset="0"/>
              </a:rPr>
              <a:t>A inconsistência na amostragem de dissolução pode ser a principal fonte de erros. Selecionar a melhor cânula de amostragem para o seu testador de dissolução nem sempre é simples, e é por isso que nosso renomado serviço ao cliente está aqui para ajudar. Basta entrar em </a:t>
            </a:r>
            <a:r>
              <a:rPr lang="pt-PT" b="0" dirty="0">
                <a:solidFill>
                  <a:srgbClr val="307095"/>
                </a:solidFill>
                <a:latin typeface="helvetica" panose="020B0604020202020204" pitchFamily="34" charset="0"/>
                <a:hlinkClick r:id="rId6"/>
              </a:rPr>
              <a:t>contato conosco</a:t>
            </a:r>
            <a:r>
              <a:rPr lang="pt-PT" b="0" dirty="0">
                <a:solidFill>
                  <a:srgbClr val="333333"/>
                </a:solidFill>
                <a:latin typeface="helvetica" panose="020B0604020202020204" pitchFamily="34" charset="0"/>
              </a:rPr>
              <a:t>  ou </a:t>
            </a:r>
            <a:r>
              <a:rPr lang="pt-PT" b="0" dirty="0">
                <a:solidFill>
                  <a:srgbClr val="307095"/>
                </a:solidFill>
                <a:latin typeface="helvetica" panose="020B0604020202020204" pitchFamily="34" charset="0"/>
                <a:hlinkClick r:id="rId6"/>
              </a:rPr>
              <a:t>nos</a:t>
            </a:r>
            <a:r>
              <a:rPr lang="pt-PT" b="0" dirty="0">
                <a:solidFill>
                  <a:srgbClr val="333333"/>
                </a:solidFill>
                <a:latin typeface="helvetica" panose="020B0604020202020204" pitchFamily="34" charset="0"/>
              </a:rPr>
              <a:t> ligar e responderemos imediatamente.</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4111114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6" name="Retângulo 5">
            <a:extLst>
              <a:ext uri="{FF2B5EF4-FFF2-40B4-BE49-F238E27FC236}">
                <a16:creationId xmlns:a16="http://schemas.microsoft.com/office/drawing/2014/main" id="{7E27202E-3DBA-4A77-807C-7B8B6FDF7E59}"/>
              </a:ext>
            </a:extLst>
          </p:cNvPr>
          <p:cNvSpPr/>
          <p:nvPr/>
        </p:nvSpPr>
        <p:spPr>
          <a:xfrm>
            <a:off x="435223" y="1412776"/>
            <a:ext cx="7553671" cy="4524315"/>
          </a:xfrm>
          <a:prstGeom prst="rect">
            <a:avLst/>
          </a:prstGeom>
        </p:spPr>
        <p:txBody>
          <a:bodyPr wrap="square">
            <a:spAutoFit/>
          </a:bodyPr>
          <a:lstStyle/>
          <a:p>
            <a:r>
              <a:rPr lang="pt-PT" dirty="0">
                <a:solidFill>
                  <a:srgbClr val="333333"/>
                </a:solidFill>
                <a:latin typeface="helvetica" panose="020B0604020202020204" pitchFamily="34" charset="0"/>
              </a:rPr>
              <a:t>Filtros de dissolução</a:t>
            </a:r>
            <a:r>
              <a:rPr lang="pt-PT" b="0" dirty="0">
                <a:solidFill>
                  <a:srgbClr val="333333"/>
                </a:solidFill>
                <a:latin typeface="helvetica" panose="020B0604020202020204" pitchFamily="34" charset="0"/>
              </a:rPr>
              <a:t> são usados ​​quando as amostras são coletadas para evitar que partículas do comprimido entrem na amostra e afetem o espectrofotômetro ou os resultados do HPLC.</a:t>
            </a:r>
          </a:p>
          <a:p>
            <a:r>
              <a:rPr lang="pt-PT" b="0" dirty="0">
                <a:solidFill>
                  <a:srgbClr val="333333"/>
                </a:solidFill>
                <a:latin typeface="helvetica" panose="020B0604020202020204" pitchFamily="34" charset="0"/>
              </a:rPr>
              <a:t>Labhut oferece uma ampla gama de </a:t>
            </a:r>
            <a:r>
              <a:rPr lang="pt-PT" dirty="0">
                <a:solidFill>
                  <a:srgbClr val="333333"/>
                </a:solidFill>
                <a:latin typeface="helvetica" panose="020B0604020202020204" pitchFamily="34" charset="0"/>
              </a:rPr>
              <a:t>filtros</a:t>
            </a:r>
            <a:r>
              <a:rPr lang="pt-PT" b="0" dirty="0">
                <a:solidFill>
                  <a:srgbClr val="333333"/>
                </a:solidFill>
                <a:latin typeface="helvetica" panose="020B0604020202020204" pitchFamily="34" charset="0"/>
              </a:rPr>
              <a:t> de </a:t>
            </a:r>
            <a:r>
              <a:rPr lang="pt-PT" dirty="0">
                <a:solidFill>
                  <a:srgbClr val="333333"/>
                </a:solidFill>
                <a:latin typeface="helvetica" panose="020B0604020202020204" pitchFamily="34" charset="0"/>
              </a:rPr>
              <a:t>dissolução</a:t>
            </a:r>
            <a:r>
              <a:rPr lang="pt-PT" b="0" dirty="0">
                <a:solidFill>
                  <a:srgbClr val="333333"/>
                </a:solidFill>
                <a:latin typeface="helvetica" panose="020B0604020202020204" pitchFamily="34" charset="0"/>
              </a:rPr>
              <a:t> . Escolher entre:</a:t>
            </a:r>
          </a:p>
          <a:p>
            <a:pPr>
              <a:buFont typeface="Arial" panose="020B0604020202020204" pitchFamily="34" charset="0"/>
              <a:buChar char="•"/>
            </a:pPr>
            <a:r>
              <a:rPr lang="pt-PT" dirty="0">
                <a:solidFill>
                  <a:srgbClr val="307095"/>
                </a:solidFill>
                <a:latin typeface="helvetica" panose="020B0604020202020204" pitchFamily="34" charset="0"/>
                <a:hlinkClick r:id="rId2"/>
              </a:rPr>
              <a:t>Filtros de cânula</a:t>
            </a:r>
            <a:r>
              <a:rPr lang="pt-PT" b="0" dirty="0">
                <a:solidFill>
                  <a:srgbClr val="333333"/>
                </a:solidFill>
                <a:latin typeface="helvetica" panose="020B0604020202020204" pitchFamily="34" charset="0"/>
              </a:rPr>
              <a:t> - usados ​​quando altos níveis de partículas estão presentes</a:t>
            </a:r>
          </a:p>
          <a:p>
            <a:pPr>
              <a:buFont typeface="Arial" panose="020B0604020202020204" pitchFamily="34" charset="0"/>
              <a:buChar char="•"/>
            </a:pPr>
            <a:r>
              <a:rPr lang="pt-PT" dirty="0">
                <a:solidFill>
                  <a:srgbClr val="307095"/>
                </a:solidFill>
                <a:latin typeface="helvetica" panose="020B0604020202020204" pitchFamily="34" charset="0"/>
                <a:hlinkClick r:id="rId3"/>
              </a:rPr>
              <a:t>Discos de filtro</a:t>
            </a:r>
            <a:r>
              <a:rPr lang="pt-PT" b="0" dirty="0">
                <a:solidFill>
                  <a:srgbClr val="333333"/>
                </a:solidFill>
                <a:latin typeface="helvetica" panose="020B0604020202020204" pitchFamily="34" charset="0"/>
              </a:rPr>
              <a:t> - As sondas de amostra de baixo volume podem exigir um disco de filtro em linha. Eles são projetados para manter o processo de filtração fora do vaso.</a:t>
            </a:r>
          </a:p>
          <a:p>
            <a:pPr>
              <a:buFont typeface="Arial" panose="020B0604020202020204" pitchFamily="34" charset="0"/>
              <a:buChar char="•"/>
            </a:pPr>
            <a:r>
              <a:rPr lang="pt-PT" dirty="0">
                <a:solidFill>
                  <a:srgbClr val="307095"/>
                </a:solidFill>
                <a:latin typeface="helvetica" panose="020B0604020202020204" pitchFamily="34" charset="0"/>
                <a:hlinkClick r:id="rId4"/>
              </a:rPr>
              <a:t>Pontas do filtro</a:t>
            </a:r>
            <a:r>
              <a:rPr lang="pt-PT" b="0" dirty="0">
                <a:solidFill>
                  <a:srgbClr val="333333"/>
                </a:solidFill>
                <a:latin typeface="helvetica" panose="020B0604020202020204" pitchFamily="34" charset="0"/>
              </a:rPr>
              <a:t> - menores do que os filtros de cânula, as pontas do filtro se encaixam na extremidade de sondas de amostra de diâmetro maior.</a:t>
            </a:r>
          </a:p>
          <a:p>
            <a:br>
              <a:rPr lang="pt-PT" b="0" dirty="0">
                <a:solidFill>
                  <a:srgbClr val="333333"/>
                </a:solidFill>
                <a:latin typeface="helvetica" panose="020B0604020202020204" pitchFamily="34" charset="0"/>
              </a:rPr>
            </a:br>
            <a:r>
              <a:rPr lang="pt-PT" b="0" dirty="0">
                <a:solidFill>
                  <a:srgbClr val="333333"/>
                </a:solidFill>
                <a:latin typeface="helvetica" panose="020B0604020202020204" pitchFamily="34" charset="0"/>
              </a:rPr>
              <a:t>Todos os filtros são compatíveis com USPharmacopeia quando aplicável e atendem ou excedem as especificações do fabricante da máquina.</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2566591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2" name="Retângulo 1">
            <a:extLst>
              <a:ext uri="{FF2B5EF4-FFF2-40B4-BE49-F238E27FC236}">
                <a16:creationId xmlns:a16="http://schemas.microsoft.com/office/drawing/2014/main" id="{4911325D-5587-4F3A-8E98-0793D0536883}"/>
              </a:ext>
            </a:extLst>
          </p:cNvPr>
          <p:cNvSpPr/>
          <p:nvPr/>
        </p:nvSpPr>
        <p:spPr>
          <a:xfrm>
            <a:off x="330697" y="889844"/>
            <a:ext cx="8482606" cy="18374261"/>
          </a:xfrm>
          <a:prstGeom prst="rect">
            <a:avLst/>
          </a:prstGeom>
        </p:spPr>
        <p:txBody>
          <a:bodyPr wrap="square">
            <a:spAutoFit/>
          </a:bodyPr>
          <a:lstStyle/>
          <a:p>
            <a:r>
              <a:rPr lang="pt-PT" dirty="0">
                <a:solidFill>
                  <a:srgbClr val="1268B3"/>
                </a:solidFill>
                <a:latin typeface="helvetica" panose="020B0604020202020204" pitchFamily="34" charset="0"/>
              </a:rPr>
              <a:t>Filtros de dissolução</a:t>
            </a:r>
          </a:p>
          <a:p>
            <a:r>
              <a:rPr lang="pt-PT" b="0" dirty="0">
                <a:solidFill>
                  <a:srgbClr val="333333"/>
                </a:solidFill>
                <a:latin typeface="helvetica" panose="020B0604020202020204" pitchFamily="34" charset="0"/>
              </a:rPr>
              <a:t>Às vezes chamados de filtros de cânula, filtros PoroPlast, filtros de fluxo total, filtros de profundidade ou simplesmente filtros de dissolução, são todos essencialmente a mesma coisa. A maioria dos filtros são fabricados em polietileno poroso ou PVDF poroso e são projetados para caber na extremidade de uma cânula de amostragem. Isso requer que o orifício no filtro seja exatamente correto para o diâmetro da cânula de amostragem usada. Normalmente será de 1/16 "ou 1/8", exceto para VanKel que é ligeiramente diferente e Distek que usa um disco em vez de um filtro em forma de tubo.</a:t>
            </a:r>
          </a:p>
          <a:p>
            <a:r>
              <a:rPr lang="pt-PT" b="0" dirty="0">
                <a:solidFill>
                  <a:srgbClr val="333333"/>
                </a:solidFill>
                <a:latin typeface="helvetica" panose="020B0604020202020204" pitchFamily="34" charset="0"/>
              </a:rPr>
              <a:t>As variações nas formas e designs dos filtros podem ser vistas abaixo.</a:t>
            </a:r>
          </a:p>
          <a:p>
            <a:endParaRPr lang="pt-BR" b="0" i="0" dirty="0">
              <a:solidFill>
                <a:srgbClr val="333333"/>
              </a:solidFill>
              <a:effectLst/>
              <a:latin typeface="helvetica" panose="020B0604020202020204" pitchFamily="34" charset="0"/>
            </a:endParaRPr>
          </a:p>
          <a:p>
            <a:r>
              <a:rPr lang="pt-PT" dirty="0"/>
              <a:t>Porosidade do filtro</a:t>
            </a:r>
          </a:p>
          <a:p>
            <a:r>
              <a:rPr lang="pt-PT" b="0" dirty="0"/>
              <a:t>Os filtros de dissolução estão disponíveis com porosidade de 1um até 70um. A porosidade citada é uma porosidade 'média' e não absoluta devido à natureza do material. Assim, um filtro de 35um permitirá a passagem de algumas partículas maiores que 35um e também interromperá as partículas menores.</a:t>
            </a:r>
          </a:p>
          <a:p>
            <a:r>
              <a:rPr lang="pt-PT" b="0" dirty="0"/>
              <a:t>Em geral, a escolha da porosidade será determinada pela amostra. Se for muito alto, as partículas não dissolvidas passarão pelo filtro e afetarão os resultados, dissolvendo-se no recipiente da amostra em vez do recipiente, dando um resultado alto. Isso também significa que essas partículas foram removidas do recipiente, resultando em resultados baixos subsequentemente. Se for muito baixo, a taxa de fluxo pode não ser suficiente e pode ocorrer cavitação, particularmente com sistemas automatizados</a:t>
            </a:r>
          </a:p>
          <a:p>
            <a:r>
              <a:rPr lang="pt-PT" b="0" dirty="0"/>
              <a:t>A maneira mais fácil de testar se as partículas estão passando pelo filtro é pegar uma amostra, testar a concentração imediatamente e novamente após agitar a amostra por um período de tempo adequado para garantir que todas as partículas tenham sido dissolvidas. Se a concentração não mudar, é justo presumir que nenhuma partícula está presente na amostra. Um período de tempo adequado dependerá da forma de dosagem, dissolução lenta ou rápida.</a:t>
            </a:r>
          </a:p>
          <a:p>
            <a:r>
              <a:rPr lang="pt-PT" b="0" dirty="0"/>
              <a:t>Por princípio, ao fazer a amostragem por meio de um filtro, é aconselhável fazer o retrolavagem do filtro com uma pequena quantidade da amostra, para lavar quaisquer partículas de volta ao recipiente que possam estar presas na superfície do filtro. Isso evita a amostragem dessas partículas na próxima vez, o que poderia resultar em uma leitura artificialmente alta.</a:t>
            </a:r>
          </a:p>
          <a:p>
            <a:r>
              <a:rPr lang="pt-PT" b="0" dirty="0"/>
              <a:t>Se sua análise for realizada por HPLC, uma etapa de filtração adicional deve ser usada a 0,45um ou 0,2um para proteger a coluna. Pode haver a tentação de usar um filtro de seringa como uma única etapa do recipiente de dissolução. Se a dissolução requer apenas um único ponto de tempo, então isso pode ser OK, mas para vários pontos de tempo não é aconselhável remover as partículas do recipiente.</a:t>
            </a:r>
          </a:p>
          <a:p>
            <a:br>
              <a:rPr lang="pt-PT" b="0" dirty="0"/>
            </a:br>
            <a:endParaRPr lang="pt-PT" b="0" dirty="0"/>
          </a:p>
          <a:p>
            <a:r>
              <a:rPr lang="pt-PT" dirty="0"/>
              <a:t>Filtro de Adsorção</a:t>
            </a:r>
          </a:p>
          <a:p>
            <a:r>
              <a:rPr lang="pt-PT" b="0" dirty="0"/>
              <a:t>Antes de um filtro ser usado com qualquer nova forma de dosagem, um teste deve ser realizado para garantir que o ingrediente ativo não seja adsorvido no próprio material do filtro. Simplesmente filtre alguma solução padrão para verificar se a concentração é reduzida em relação ao padrão não filtrado. Se for, então a adsorção ocorreu.</a:t>
            </a:r>
          </a:p>
          <a:p>
            <a:r>
              <a:rPr lang="pt-PT" b="0" dirty="0"/>
              <a:t>Em tais casos, uma teoria é descartar uma quantidade de amostra a cada vez antes que uma leitura seja feita, mas isso depende da concentração, e nos estágios iniciais de dissolução pode ser uma quantidade significativa. A alternativa é usar um outro material de filtro, como PVDF, por exemplo, se o polipropileno estiver causando um problema. Filtros PE de baixa qualidade têm maior probabilidade de causar problemas, e filtros devidamente testados e certificados são recomendados.</a:t>
            </a:r>
          </a:p>
          <a:p>
            <a:r>
              <a:rPr lang="pt-PT" b="0" dirty="0"/>
              <a:t> </a:t>
            </a:r>
          </a:p>
          <a:p>
            <a:r>
              <a:rPr lang="pt-PT" dirty="0"/>
              <a:t>Contaminação de Filtros</a:t>
            </a:r>
          </a:p>
          <a:p>
            <a:r>
              <a:rPr lang="pt-PT" b="0" dirty="0"/>
              <a:t>Em alguns casos, é possível que o próprio material do filtro possa contaminar a amostra. Para verificar isso, pegue uma alíquota da mídia em branco, meça e, em seguida, empurre o filtro e meça novamente. Se houver alguma alteração, o motivo será o filtro.</a:t>
            </a:r>
          </a:p>
          <a:p>
            <a:r>
              <a:rPr lang="pt-PT" b="0" dirty="0"/>
              <a:t>É importante observar, entretanto, que os filtros devidamente certificados exibirão consistência de lote para lote, mas o material não certificado pode variar de lote para lote, dificultando a obtenção de resultados confiáveis ​​em longo prazo.</a:t>
            </a:r>
          </a:p>
          <a:p>
            <a:endParaRPr lang="pt-PT" b="0" i="0" dirty="0">
              <a:solidFill>
                <a:srgbClr val="333333"/>
              </a:solidFill>
              <a:effectLst/>
              <a:latin typeface="helvetica" panose="020B0604020202020204" pitchFamily="34" charset="0"/>
            </a:endParaRPr>
          </a:p>
        </p:txBody>
      </p:sp>
      <p:pic>
        <p:nvPicPr>
          <p:cNvPr id="3" name="Imagem 2">
            <a:extLst>
              <a:ext uri="{FF2B5EF4-FFF2-40B4-BE49-F238E27FC236}">
                <a16:creationId xmlns:a16="http://schemas.microsoft.com/office/drawing/2014/main" id="{D929238E-6F05-4409-AEAA-F4AE4E6DAF2A}"/>
              </a:ext>
            </a:extLst>
          </p:cNvPr>
          <p:cNvPicPr>
            <a:picLocks noChangeAspect="1"/>
          </p:cNvPicPr>
          <p:nvPr/>
        </p:nvPicPr>
        <p:blipFill>
          <a:blip r:embed="rId2"/>
          <a:stretch>
            <a:fillRect/>
          </a:stretch>
        </p:blipFill>
        <p:spPr>
          <a:xfrm>
            <a:off x="155575" y="4221088"/>
            <a:ext cx="8801100" cy="2933700"/>
          </a:xfrm>
          <a:prstGeom prst="rect">
            <a:avLst/>
          </a:prstGeom>
        </p:spPr>
      </p:pic>
      <p:pic>
        <p:nvPicPr>
          <p:cNvPr id="56322" name="Picture 2" descr="Cannula Filter modified_orange.jpg">
            <a:extLst>
              <a:ext uri="{FF2B5EF4-FFF2-40B4-BE49-F238E27FC236}">
                <a16:creationId xmlns:a16="http://schemas.microsoft.com/office/drawing/2014/main" id="{E1121332-7126-4812-BB00-3B63F9C35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196752"/>
            <a:ext cx="47625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44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77596" y="260648"/>
            <a:ext cx="7222796" cy="707886"/>
          </a:xfrm>
          <a:prstGeom prst="rect">
            <a:avLst/>
          </a:prstGeom>
        </p:spPr>
        <p:txBody>
          <a:bodyPr wrap="square">
            <a:spAutoFit/>
          </a:body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Compreendendo a Dissolução</a:t>
            </a:r>
          </a:p>
        </p:txBody>
      </p:sp>
      <p:sp>
        <p:nvSpPr>
          <p:cNvPr id="5" name="Retângulo 4"/>
          <p:cNvSpPr/>
          <p:nvPr/>
        </p:nvSpPr>
        <p:spPr>
          <a:xfrm>
            <a:off x="93865" y="1321376"/>
            <a:ext cx="8820472" cy="4370427"/>
          </a:xfrm>
          <a:prstGeom prst="rect">
            <a:avLst/>
          </a:prstGeom>
        </p:spPr>
        <p:txBody>
          <a:bodyPr wrap="square">
            <a:spAutoFit/>
          </a:bodyPr>
          <a:lstStyle/>
          <a:p>
            <a:pPr lvl="0">
              <a:lnSpc>
                <a:spcPct val="150000"/>
              </a:lnSpc>
            </a:pPr>
            <a:r>
              <a:rPr lang="pt-BR" sz="2800" u="sng" dirty="0">
                <a:solidFill>
                  <a:prstClr val="black"/>
                </a:solidFill>
                <a:latin typeface="Calibri" panose="020F0502020204030204" pitchFamily="34" charset="0"/>
              </a:rPr>
              <a:t>Taxa de dissolução </a:t>
            </a:r>
          </a:p>
          <a:p>
            <a:pPr algn="just"/>
            <a:endParaRPr lang="pt-PT" sz="1600" b="0" dirty="0"/>
          </a:p>
          <a:p>
            <a:pPr algn="just"/>
            <a:r>
              <a:rPr lang="pt-PT" sz="2000" b="0" dirty="0"/>
              <a:t>Existem duas teorias de taxa de dissolução diferentes que tentam descrever os eventos que ocorrem na interface partícula-solvente. Eles são conhecidos como:</a:t>
            </a:r>
          </a:p>
          <a:p>
            <a:pPr marL="285750" indent="-285750" algn="just">
              <a:buFont typeface="Wingdings" panose="05000000000000000000" pitchFamily="2" charset="2"/>
              <a:buChar char="ü"/>
            </a:pPr>
            <a:endParaRPr lang="pt-PT" sz="1600" b="0" dirty="0"/>
          </a:p>
          <a:p>
            <a:pPr marL="285750" indent="-285750" algn="just">
              <a:buFont typeface="Wingdings" panose="05000000000000000000" pitchFamily="2" charset="2"/>
              <a:buChar char="ü"/>
            </a:pPr>
            <a:r>
              <a:rPr lang="pt-PT" sz="2400" b="0" dirty="0"/>
              <a:t>Modelo de Camada de Difusão (Teoria 1) </a:t>
            </a:r>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endParaRPr lang="pt-PT" sz="2400" b="0" dirty="0"/>
          </a:p>
          <a:p>
            <a:pPr marL="285750" indent="-285750" algn="just">
              <a:buFont typeface="Wingdings" panose="05000000000000000000" pitchFamily="2" charset="2"/>
              <a:buChar char="ü"/>
            </a:pPr>
            <a:r>
              <a:rPr lang="pt-PT" sz="2400" b="0" dirty="0"/>
              <a:t>Teoria de Renovação de Superfície (Teoria 2)</a:t>
            </a:r>
            <a:endParaRPr lang="pt-BR" sz="2400" b="0" dirty="0"/>
          </a:p>
        </p:txBody>
      </p:sp>
      <p:pic>
        <p:nvPicPr>
          <p:cNvPr id="5128" name="Picture 8" descr="http://www.collegeofpharmacy.com/callearningcentre/demonstrationCALPackages/DissolutionDemo/1Introduction/images/4-2.gif">
            <a:extLst>
              <a:ext uri="{FF2B5EF4-FFF2-40B4-BE49-F238E27FC236}">
                <a16:creationId xmlns:a16="http://schemas.microsoft.com/office/drawing/2014/main" id="{4E9EF844-CA8D-4337-A5B9-970092EDD5F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30667" y="3059608"/>
            <a:ext cx="2514600" cy="246697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Agrupar 14">
            <a:extLst>
              <a:ext uri="{FF2B5EF4-FFF2-40B4-BE49-F238E27FC236}">
                <a16:creationId xmlns:a16="http://schemas.microsoft.com/office/drawing/2014/main" id="{141D8D36-16CD-438A-8C9B-6FE2826100AC}"/>
              </a:ext>
            </a:extLst>
          </p:cNvPr>
          <p:cNvGrpSpPr/>
          <p:nvPr/>
        </p:nvGrpSpPr>
        <p:grpSpPr>
          <a:xfrm>
            <a:off x="846629" y="4221088"/>
            <a:ext cx="5472608" cy="611076"/>
            <a:chOff x="539552" y="3987558"/>
            <a:chExt cx="5472608" cy="611076"/>
          </a:xfrm>
        </p:grpSpPr>
        <p:sp>
          <p:nvSpPr>
            <p:cNvPr id="13" name="Rectangle 9">
              <a:extLst>
                <a:ext uri="{FF2B5EF4-FFF2-40B4-BE49-F238E27FC236}">
                  <a16:creationId xmlns:a16="http://schemas.microsoft.com/office/drawing/2014/main" id="{149B95A2-E6DF-415A-813E-7A84BB8D24BA}"/>
                </a:ext>
              </a:extLst>
            </p:cNvPr>
            <p:cNvSpPr>
              <a:spLocks noChangeArrowheads="1"/>
            </p:cNvSpPr>
            <p:nvPr/>
          </p:nvSpPr>
          <p:spPr bwMode="auto">
            <a:xfrm>
              <a:off x="539552" y="3987558"/>
              <a:ext cx="5472608"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100" b="0" i="0" u="none" strike="noStrike" cap="none" normalizeH="0" baseline="0" dirty="0">
                  <a:ln>
                    <a:noFill/>
                  </a:ln>
                  <a:solidFill>
                    <a:srgbClr val="202124"/>
                  </a:solidFill>
                  <a:effectLst/>
                  <a:latin typeface="Google Sans"/>
                </a:rPr>
                <a:t>Insumo farmacêutico ativo (IFA) </a:t>
              </a:r>
            </a:p>
            <a:p>
              <a:pPr marL="0" marR="0" lvl="0" indent="0" algn="l" defTabSz="914400" rtl="0" eaLnBrk="0" fontAlgn="base" latinLnBrk="0" hangingPunct="0">
                <a:lnSpc>
                  <a:spcPct val="100000"/>
                </a:lnSpc>
                <a:spcBef>
                  <a:spcPct val="0"/>
                </a:spcBef>
                <a:spcAft>
                  <a:spcPct val="0"/>
                </a:spcAft>
                <a:buClrTx/>
                <a:buSzTx/>
                <a:buFontTx/>
                <a:buNone/>
                <a:tabLst/>
              </a:pPr>
              <a:r>
                <a:rPr lang="pt-PT" altLang="pt-PT" sz="2100" b="0" dirty="0">
                  <a:solidFill>
                    <a:srgbClr val="202124"/>
                  </a:solidFill>
                  <a:latin typeface="Google Sans"/>
                </a:rPr>
                <a:t>S</a:t>
              </a:r>
              <a:r>
                <a:rPr kumimoji="0" lang="pt-PT" altLang="pt-PT" sz="2100" b="0" i="0" u="none" strike="noStrike" cap="none" normalizeH="0" baseline="0" dirty="0">
                  <a:ln>
                    <a:noFill/>
                  </a:ln>
                  <a:solidFill>
                    <a:srgbClr val="202124"/>
                  </a:solidFill>
                  <a:effectLst/>
                  <a:latin typeface="Google Sans"/>
                </a:rPr>
                <a:t>olvente</a:t>
              </a:r>
              <a:r>
                <a:rPr kumimoji="0" lang="pt-PT" altLang="pt-PT" sz="800" b="0" i="0" u="none" strike="noStrike" cap="none" normalizeH="0" baseline="0" dirty="0">
                  <a:ln>
                    <a:noFill/>
                  </a:ln>
                  <a:solidFill>
                    <a:schemeClr val="tx1"/>
                  </a:solidFill>
                  <a:effectLst/>
                </a:rPr>
                <a:t> </a:t>
              </a: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4" name="Elipse 13">
              <a:extLst>
                <a:ext uri="{FF2B5EF4-FFF2-40B4-BE49-F238E27FC236}">
                  <a16:creationId xmlns:a16="http://schemas.microsoft.com/office/drawing/2014/main" id="{522C5539-9CAF-47AE-AAFB-D87172432499}"/>
                </a:ext>
              </a:extLst>
            </p:cNvPr>
            <p:cNvSpPr/>
            <p:nvPr/>
          </p:nvSpPr>
          <p:spPr>
            <a:xfrm>
              <a:off x="5724128" y="4005064"/>
              <a:ext cx="261847" cy="253346"/>
            </a:xfrm>
            <a:prstGeom prst="ellipse">
              <a:avLst/>
            </a:prstGeom>
            <a:solidFill>
              <a:srgbClr val="FFFFFF"/>
            </a:solidFill>
            <a:ln>
              <a:solidFill>
                <a:srgbClr val="87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Elipse 16">
              <a:extLst>
                <a:ext uri="{FF2B5EF4-FFF2-40B4-BE49-F238E27FC236}">
                  <a16:creationId xmlns:a16="http://schemas.microsoft.com/office/drawing/2014/main" id="{F1E509FF-9533-4AA5-967A-E33E6D05856B}"/>
                </a:ext>
              </a:extLst>
            </p:cNvPr>
            <p:cNvSpPr/>
            <p:nvPr/>
          </p:nvSpPr>
          <p:spPr>
            <a:xfrm>
              <a:off x="5737221" y="4305763"/>
              <a:ext cx="261847" cy="253346"/>
            </a:xfrm>
            <a:prstGeom prst="ellipse">
              <a:avLst/>
            </a:prstGeom>
            <a:solidFill>
              <a:srgbClr val="3561FF"/>
            </a:solidFill>
            <a:ln>
              <a:solidFill>
                <a:srgbClr val="3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403713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Coleta da Amostra</a:t>
            </a:r>
          </a:p>
        </p:txBody>
      </p:sp>
      <p:sp>
        <p:nvSpPr>
          <p:cNvPr id="3" name="Retângulo 2">
            <a:extLst>
              <a:ext uri="{FF2B5EF4-FFF2-40B4-BE49-F238E27FC236}">
                <a16:creationId xmlns:a16="http://schemas.microsoft.com/office/drawing/2014/main" id="{E5D9A074-00B8-4ACD-A024-2E43F0B6FB23}"/>
              </a:ext>
            </a:extLst>
          </p:cNvPr>
          <p:cNvSpPr/>
          <p:nvPr/>
        </p:nvSpPr>
        <p:spPr>
          <a:xfrm>
            <a:off x="180379" y="1412776"/>
            <a:ext cx="8603849" cy="18374261"/>
          </a:xfrm>
          <a:prstGeom prst="rect">
            <a:avLst/>
          </a:prstGeom>
        </p:spPr>
        <p:txBody>
          <a:bodyPr wrap="square">
            <a:spAutoFit/>
          </a:bodyPr>
          <a:lstStyle/>
          <a:p>
            <a:r>
              <a:rPr lang="pt-PT" dirty="0">
                <a:solidFill>
                  <a:srgbClr val="1268B3"/>
                </a:solidFill>
                <a:latin typeface="helvetica" panose="020B0604020202020204" pitchFamily="34" charset="0"/>
              </a:rPr>
              <a:t>Amostragem de dissolução</a:t>
            </a:r>
          </a:p>
          <a:p>
            <a:endParaRPr lang="pt-BR" dirty="0">
              <a:solidFill>
                <a:srgbClr val="1268B3"/>
              </a:solidFill>
              <a:latin typeface="helvetica" panose="020B0604020202020204" pitchFamily="34" charset="0"/>
            </a:endParaRPr>
          </a:p>
          <a:p>
            <a:r>
              <a:rPr lang="pt-PT" b="0" dirty="0"/>
              <a:t>A amostragem pode apresentar a oportunidade para uma série de erros, especialmente para testes de dissolução de múltiplos pontos.</a:t>
            </a:r>
          </a:p>
          <a:p>
            <a:r>
              <a:rPr lang="pt-PT" b="0" dirty="0"/>
              <a:t>Colocar dispositivos de amostragem no meio pode ter um efeito imediato na hidrodinâmica do vaso, especialmente se eles forem grandes, como uma pipeta por exemplo.</a:t>
            </a:r>
          </a:p>
          <a:p>
            <a:r>
              <a:rPr lang="pt-PT" b="0" dirty="0"/>
              <a:t>A posição onde a amostra retirada é importante e definida</a:t>
            </a:r>
          </a:p>
          <a:p>
            <a:endParaRPr lang="pt-BR" b="0" dirty="0"/>
          </a:p>
          <a:p>
            <a:r>
              <a:rPr lang="pt-PT" dirty="0"/>
              <a:t>Posição de Amostragem</a:t>
            </a:r>
          </a:p>
          <a:p>
            <a:r>
              <a:rPr lang="pt-PT" b="0" dirty="0"/>
              <a:t>A USP declara:</a:t>
            </a:r>
          </a:p>
          <a:p>
            <a:r>
              <a:rPr lang="pt-PT" b="0" i="1" dirty="0"/>
              <a:t>'Dentro do intervalo de tempo especificado, ou em cada um dos momentos declarados, retire uma amostra de uma zona intermediária entre a superfície do meio de dissolução e o topo da cesta ou lâmina rotativa, não menos de 1 cm da parede do vaso'</a:t>
            </a:r>
            <a:endParaRPr lang="pt-PT" b="0" dirty="0"/>
          </a:p>
          <a:p>
            <a:r>
              <a:rPr lang="pt-PT" b="0" dirty="0"/>
              <a:t>A zona é claramente interpretada como uma área horizontal na embarcação. 1 cm de distância da parede do vaso para garantir que a mídia flua livremente.</a:t>
            </a:r>
          </a:p>
          <a:p>
            <a:r>
              <a:rPr lang="pt-PT" b="0" dirty="0"/>
              <a:t>Como a profundidade é definida como acima, a posição real dependerá do volume total de teste. Assim, para um teste de 1000ml, 900ml ou 500ml, a posição de amostragem será diferente em cada caso e diferentes cânulas podem ser necessárias.</a:t>
            </a:r>
          </a:p>
          <a:p>
            <a:r>
              <a:rPr lang="pt-PT" b="0" dirty="0"/>
              <a:t>As diferenças na posição de amostragem podem levar a erros com as leituras, uma vez que a concentração não pode ser considerada linear em todo o recipiente. Tecnicamente, também há uma pequena diferença entre as posições de amostragem da pá e da cesta, já que o topo da pá fica um pouco abaixo do topo da cesta, embora a diferença seja pequena.</a:t>
            </a:r>
          </a:p>
          <a:p>
            <a:r>
              <a:rPr lang="pt-PT" b="0" dirty="0"/>
              <a:t> </a:t>
            </a:r>
          </a:p>
          <a:p>
            <a:r>
              <a:rPr lang="pt-PT" dirty="0"/>
              <a:t>Dispositivos de Amostragem</a:t>
            </a:r>
          </a:p>
          <a:p>
            <a:r>
              <a:rPr lang="pt-PT" b="0" dirty="0"/>
              <a:t>Há uma variedade de dispositivos de amostragem disponíveis, mas como regra, qualquer coisa grande, como uma ponta de pipeta, deve ser evitada. As mais comuns são cânulas de amostragem equipadas com um filtro na extremidade (consulte sobre </a:t>
            </a:r>
            <a:r>
              <a:rPr lang="pt-PT" b="0" dirty="0">
                <a:hlinkClick r:id="rId2" tooltip="Sobre filtração"/>
              </a:rPr>
              <a:t>filtração de dissolução</a:t>
            </a:r>
            <a:r>
              <a:rPr lang="pt-PT" b="0" dirty="0"/>
              <a:t> em uma página anterior). Alguns fabricantes sugerem o uso de sondas residentes que permanecem no navio o tempo todo. Para que isso aconteça, o diâmetro da sonda deve ser pequeno o suficiente para não afetar a hidrodinâmica de forma alguma, e o uso de filtros dentro do vaso deve ser evitado.  </a:t>
            </a:r>
          </a:p>
          <a:p>
            <a:r>
              <a:rPr lang="pt-PT" b="0" dirty="0"/>
              <a:t>Onde a amostragem é automatizada, então as cânulas de amostragem são baixadas automaticamente para a altura correta e as amostras coletadas usando uma bomba. No caso de automação, deve-se mostrar a correlação entre as leituras obtidas de forma automática e manual.</a:t>
            </a:r>
          </a:p>
          <a:p>
            <a:r>
              <a:rPr lang="pt-PT" b="0" dirty="0"/>
              <a:t>Se as amostras forem coletadas manualmente, a profundidade correta deve ser obtida de forma reproduzível usando uma rolha na cânula para evitar que ela se mova através da tampa do vaso em diferentes quantidades a cada vez. (consulte sobre </a:t>
            </a:r>
            <a:r>
              <a:rPr lang="pt-PT" b="0" dirty="0">
                <a:hlinkClick r:id="rId3" tooltip="Amostra de introdução"/>
              </a:rPr>
              <a:t>Amostra de Introdução</a:t>
            </a:r>
            <a:r>
              <a:rPr lang="pt-PT" b="0" dirty="0"/>
              <a:t> em uma página anterior).</a:t>
            </a:r>
          </a:p>
          <a:p>
            <a:r>
              <a:rPr lang="pt-PT" b="0" dirty="0"/>
              <a:t>Existem várias </a:t>
            </a:r>
            <a:r>
              <a:rPr lang="pt-PT" b="0" dirty="0">
                <a:hlinkClick r:id="rId4" tooltip="Cânulas de amostragem"/>
              </a:rPr>
              <a:t>cânulas</a:t>
            </a:r>
            <a:r>
              <a:rPr lang="pt-PT" b="0" dirty="0"/>
              <a:t> de </a:t>
            </a:r>
            <a:r>
              <a:rPr lang="pt-PT" b="0" dirty="0">
                <a:hlinkClick r:id="rId4" tooltip="Cânulas de amostragem"/>
              </a:rPr>
              <a:t>amostragem</a:t>
            </a:r>
            <a:r>
              <a:rPr lang="pt-PT" b="0" dirty="0"/>
              <a:t> disponíveis. Os mais comuns são fabricados em aço inoxidável ou PEEK e variam de 1/16 "ou 1/8" de diâmetro. As cânulas residentes devem ser bem menores do que isso.</a:t>
            </a:r>
          </a:p>
          <a:p>
            <a:r>
              <a:rPr lang="pt-PT" b="0" dirty="0"/>
              <a:t> </a:t>
            </a:r>
          </a:p>
          <a:p>
            <a:r>
              <a:rPr lang="pt-PT" dirty="0"/>
              <a:t>Pegando a Amostra</a:t>
            </a:r>
          </a:p>
          <a:p>
            <a:r>
              <a:rPr lang="pt-PT" b="0" dirty="0"/>
              <a:t>As amostras devem ser coletadas no tempo designado dentro de uma janela de 2%. Para testes de dissolução curtos, isso pode representar um desafio e pode ser necessário iniciar o teste em cada vaso em momentos diferentes - o chamado início escalonado. Com sistemas automatizados, as amostras de todos os vasos são coletadas ao mesmo tempo.</a:t>
            </a:r>
          </a:p>
          <a:p>
            <a:r>
              <a:rPr lang="pt-PT" b="0" dirty="0"/>
              <a:t>A cânula deve ser abaixada até o ponto apropriado e uma alíquota da amostra retirada para uma seringa adequada. ( Recomenda </a:t>
            </a:r>
            <a:r>
              <a:rPr lang="pt-PT" b="0" dirty="0">
                <a:hlinkClick r:id="rId5" tooltip="Seringas de polipropileno"/>
              </a:rPr>
              <a:t>-se </a:t>
            </a:r>
            <a:r>
              <a:rPr lang="pt-PT" b="0" dirty="0">
                <a:hlinkClick r:id="rId6" tooltip="Seringas de vidro"/>
              </a:rPr>
              <a:t>vidro</a:t>
            </a:r>
            <a:r>
              <a:rPr lang="pt-PT" b="0" dirty="0"/>
              <a:t> ou </a:t>
            </a:r>
            <a:r>
              <a:rPr lang="pt-PT" b="0" dirty="0">
                <a:hlinkClick r:id="rId5" tooltip="Seringas de polipropileno"/>
              </a:rPr>
              <a:t>todo polipropileno</a:t>
            </a:r>
            <a:r>
              <a:rPr lang="pt-PT" b="0" dirty="0"/>
              <a:t> . Seringas de plástico com pontas de borracha devem ser evitadas devido à possível contaminação da ponta de borracha).</a:t>
            </a:r>
          </a:p>
          <a:p>
            <a:r>
              <a:rPr lang="pt-PT" b="0" dirty="0"/>
              <a:t>É uma boa ideia coletar mais amostras do que o necessário para o teste. Uma pequena quantidade de amostra deve ser lavada suavemente de volta para o recipiente para evitar turbulência, mas para remover quaisquer partículas da superfície do filtro.</a:t>
            </a:r>
          </a:p>
          <a:p>
            <a:r>
              <a:rPr lang="pt-PT" b="0" dirty="0"/>
              <a:t>Deve-se ter cuidado com os problemas de filtração e adsorção, se apropriado ( </a:t>
            </a:r>
            <a:r>
              <a:rPr lang="pt-PT" b="0" dirty="0">
                <a:hlinkClick r:id="rId7" tooltip="Problemas de filtragem"/>
              </a:rPr>
              <a:t>consulte a página anterior</a:t>
            </a:r>
            <a:r>
              <a:rPr lang="pt-PT" b="0" dirty="0"/>
              <a:t> ).</a:t>
            </a:r>
          </a:p>
          <a:p>
            <a:endParaRPr lang="pt-PT" b="0" dirty="0"/>
          </a:p>
          <a:p>
            <a:endParaRPr lang="pt-PT" dirty="0">
              <a:solidFill>
                <a:srgbClr val="1268B3"/>
              </a:solidFill>
              <a:latin typeface="helvetica" panose="020B0604020202020204" pitchFamily="34" charset="0"/>
            </a:endParaRPr>
          </a:p>
        </p:txBody>
      </p:sp>
      <p:pic>
        <p:nvPicPr>
          <p:cNvPr id="55298" name="Picture 2" descr="Ponto de Amostragem de Dissolução">
            <a:extLst>
              <a:ext uri="{FF2B5EF4-FFF2-40B4-BE49-F238E27FC236}">
                <a16:creationId xmlns:a16="http://schemas.microsoft.com/office/drawing/2014/main" id="{C9F36C0F-1F53-4329-A466-A19F442A26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152" y="901799"/>
            <a:ext cx="49053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427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61</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683568" y="2708920"/>
            <a:ext cx="7560840" cy="1668470"/>
          </a:xfrm>
          <a:prstGeom prst="rect">
            <a:avLst/>
          </a:prstGeom>
        </p:spPr>
        <p:txBody>
          <a:bodyPr wrap="square">
            <a:spAutoFit/>
          </a:bodyPr>
          <a:lstStyle/>
          <a:p>
            <a:pPr lvl="0" algn="ctr">
              <a:lnSpc>
                <a:spcPct val="150000"/>
              </a:lnSpc>
            </a:pPr>
            <a:r>
              <a:rPr lang="pt-BR" sz="3600" dirty="0">
                <a:solidFill>
                  <a:prstClr val="black"/>
                </a:solidFill>
                <a:latin typeface="Calibri" panose="020F0502020204030204" pitchFamily="34" charset="0"/>
              </a:rPr>
              <a:t>Variáveis do Ensaio de Dissolução</a:t>
            </a:r>
          </a:p>
          <a:p>
            <a:pPr lvl="0" algn="ctr">
              <a:lnSpc>
                <a:spcPct val="150000"/>
              </a:lnSpc>
            </a:pPr>
            <a:endParaRPr lang="pt-BR" sz="3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740279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62</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611560" y="1772816"/>
            <a:ext cx="4680520"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Variáveis do Ensaio de Dissolução:</a:t>
            </a:r>
          </a:p>
          <a:p>
            <a:pPr marL="285750" indent="-285750">
              <a:lnSpc>
                <a:spcPct val="150000"/>
              </a:lnSpc>
            </a:pPr>
            <a:r>
              <a:rPr lang="pt-BR" sz="1600" dirty="0">
                <a:solidFill>
                  <a:prstClr val="black"/>
                </a:solidFill>
                <a:latin typeface="Calibri" panose="020F0502020204030204" pitchFamily="34" charset="0"/>
              </a:rPr>
              <a:t>1. Agitação;</a:t>
            </a:r>
          </a:p>
          <a:p>
            <a:pPr marL="285750" indent="-285750">
              <a:lnSpc>
                <a:spcPct val="150000"/>
              </a:lnSpc>
            </a:pPr>
            <a:r>
              <a:rPr lang="pt-BR" sz="1600" dirty="0">
                <a:solidFill>
                  <a:prstClr val="black"/>
                </a:solidFill>
                <a:latin typeface="Calibri" panose="020F0502020204030204" pitchFamily="34" charset="0"/>
              </a:rPr>
              <a:t>2. Fatores relacionados ao meio de dissolução;</a:t>
            </a:r>
          </a:p>
          <a:p>
            <a:pPr marL="285750" indent="-285750">
              <a:lnSpc>
                <a:spcPct val="150000"/>
              </a:lnSpc>
            </a:pPr>
            <a:r>
              <a:rPr lang="pt-BR" sz="1600" dirty="0">
                <a:solidFill>
                  <a:prstClr val="black"/>
                </a:solidFill>
                <a:latin typeface="Calibri" panose="020F0502020204030204" pitchFamily="34" charset="0"/>
              </a:rPr>
              <a:t>3. </a:t>
            </a:r>
            <a:r>
              <a:rPr lang="pt-BR" sz="1600" dirty="0" err="1">
                <a:solidFill>
                  <a:prstClr val="black"/>
                </a:solidFill>
                <a:latin typeface="Calibri" panose="020F0502020204030204" pitchFamily="34" charset="0"/>
              </a:rPr>
              <a:t>Deaeração</a:t>
            </a:r>
            <a:r>
              <a:rPr lang="pt-BR" sz="1600" dirty="0">
                <a:solidFill>
                  <a:prstClr val="black"/>
                </a:solidFill>
                <a:latin typeface="Calibri" panose="020F0502020204030204" pitchFamily="34" charset="0"/>
              </a:rPr>
              <a:t> do Meio;</a:t>
            </a:r>
          </a:p>
          <a:p>
            <a:pPr marL="285750" indent="-285750">
              <a:lnSpc>
                <a:spcPct val="150000"/>
              </a:lnSpc>
            </a:pPr>
            <a:r>
              <a:rPr lang="pt-BR" sz="1600" dirty="0">
                <a:solidFill>
                  <a:prstClr val="black"/>
                </a:solidFill>
                <a:latin typeface="Calibri" panose="020F0502020204030204" pitchFamily="34" charset="0"/>
              </a:rPr>
              <a:t>4. Posição da forma farmacêutica durante o ensaio;</a:t>
            </a:r>
          </a:p>
          <a:p>
            <a:pPr marL="285750" indent="-285750">
              <a:lnSpc>
                <a:spcPct val="150000"/>
              </a:lnSpc>
            </a:pPr>
            <a:r>
              <a:rPr lang="pt-BR" sz="1600" dirty="0">
                <a:solidFill>
                  <a:prstClr val="black"/>
                </a:solidFill>
                <a:latin typeface="Calibri" panose="020F0502020204030204" pitchFamily="34" charset="0"/>
              </a:rPr>
              <a:t>5. Amostragem;</a:t>
            </a:r>
          </a:p>
          <a:p>
            <a:pPr marL="285750" indent="-285750">
              <a:lnSpc>
                <a:spcPct val="150000"/>
              </a:lnSpc>
            </a:pPr>
            <a:r>
              <a:rPr lang="pt-BR" sz="1600" dirty="0">
                <a:solidFill>
                  <a:prstClr val="black"/>
                </a:solidFill>
                <a:latin typeface="Calibri" panose="020F0502020204030204" pitchFamily="34" charset="0"/>
              </a:rPr>
              <a:t>6. Filtração;</a:t>
            </a:r>
          </a:p>
          <a:p>
            <a:pPr marL="285750" indent="-285750">
              <a:lnSpc>
                <a:spcPct val="150000"/>
              </a:lnSpc>
            </a:pPr>
            <a:r>
              <a:rPr lang="pt-BR" sz="1600" dirty="0">
                <a:solidFill>
                  <a:prstClr val="black"/>
                </a:solidFill>
                <a:latin typeface="Calibri" panose="020F0502020204030204" pitchFamily="34" charset="0"/>
              </a:rPr>
              <a:t>7. Outros Fatores.</a:t>
            </a:r>
          </a:p>
        </p:txBody>
      </p:sp>
    </p:spTree>
    <p:extLst>
      <p:ext uri="{BB962C8B-B14F-4D97-AF65-F5344CB8AC3E}">
        <p14:creationId xmlns:p14="http://schemas.microsoft.com/office/powerpoint/2010/main" val="2076793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63</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611560" y="1772816"/>
            <a:ext cx="8248277"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1. Agitação: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 velocidade de agitação,</a:t>
            </a:r>
            <a:r>
              <a:rPr lang="pt-BR" sz="1600" dirty="0">
                <a:solidFill>
                  <a:prstClr val="black"/>
                </a:solidFill>
                <a:latin typeface="Calibri" panose="020F0502020204030204" pitchFamily="34" charset="0"/>
                <a:sym typeface="Wingdings" panose="05000000000000000000" pitchFamily="2" charset="2"/>
              </a:rPr>
              <a:t> </a:t>
            </a:r>
            <a:r>
              <a:rPr lang="pt-BR" sz="1600" dirty="0">
                <a:solidFill>
                  <a:prstClr val="black"/>
                </a:solidFill>
                <a:latin typeface="Calibri" panose="020F0502020204030204" pitchFamily="34" charset="0"/>
              </a:rPr>
              <a:t>˃ </a:t>
            </a:r>
            <a:r>
              <a:rPr lang="pt-BR" sz="1600" dirty="0" err="1">
                <a:solidFill>
                  <a:prstClr val="black"/>
                </a:solidFill>
                <a:latin typeface="Calibri" panose="020F0502020204030204" pitchFamily="34" charset="0"/>
              </a:rPr>
              <a:t>velocidadade</a:t>
            </a:r>
            <a:r>
              <a:rPr lang="pt-BR" sz="1600" dirty="0">
                <a:solidFill>
                  <a:prstClr val="black"/>
                </a:solidFill>
                <a:latin typeface="Calibri" panose="020F0502020204030204" pitchFamily="34" charset="0"/>
              </a:rPr>
              <a:t> de dissolução;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Elevada: Método pouco seletivo;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Velocidade de Agitação Muito Baixa: Método muito discriminatório;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50rpm à 100rpm;</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Rotações menores que 25 </a:t>
            </a:r>
            <a:r>
              <a:rPr lang="pt-BR" sz="1600" dirty="0" err="1">
                <a:solidFill>
                  <a:prstClr val="black"/>
                </a:solidFill>
                <a:latin typeface="Calibri" panose="020F0502020204030204" pitchFamily="34" charset="0"/>
              </a:rPr>
              <a:t>rpm</a:t>
            </a:r>
            <a:r>
              <a:rPr lang="pt-BR" sz="1600" dirty="0">
                <a:solidFill>
                  <a:prstClr val="black"/>
                </a:solidFill>
                <a:latin typeface="Calibri" panose="020F0502020204030204" pitchFamily="34" charset="0"/>
              </a:rPr>
              <a:t> são inaceitáveis – hidrodinâmica não reprodutível.</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Acima de 150rpm – Turbulência.</a:t>
            </a:r>
          </a:p>
          <a:p>
            <a:pPr marL="285750" indent="-285750" algn="just">
              <a:lnSpc>
                <a:spcPct val="150000"/>
              </a:lnSpc>
              <a:buFont typeface="Wingdings" panose="05000000000000000000" pitchFamily="2" charset="2"/>
              <a:buChar char="ü"/>
            </a:pPr>
            <a:r>
              <a:rPr lang="pt-BR" sz="1600" dirty="0">
                <a:solidFill>
                  <a:prstClr val="black"/>
                </a:solidFill>
                <a:latin typeface="Calibri" panose="020F0502020204030204" pitchFamily="34" charset="0"/>
              </a:rPr>
              <a:t>Entre 25 e 50rpm, aceitável para suspensões.</a:t>
            </a:r>
          </a:p>
        </p:txBody>
      </p:sp>
    </p:spTree>
    <p:extLst>
      <p:ext uri="{BB962C8B-B14F-4D97-AF65-F5344CB8AC3E}">
        <p14:creationId xmlns:p14="http://schemas.microsoft.com/office/powerpoint/2010/main" val="3718459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64</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611560" y="1772817"/>
            <a:ext cx="8248277" cy="1615827"/>
          </a:xfrm>
          <a:prstGeom prst="rect">
            <a:avLst/>
          </a:prstGeom>
        </p:spPr>
        <p:txBody>
          <a:bodyPr wrap="square">
            <a:spAutoFit/>
          </a:bodyPr>
          <a:lstStyle/>
          <a:p>
            <a:pPr marL="342900" indent="-342900">
              <a:lnSpc>
                <a:spcPct val="150000"/>
              </a:lnSpc>
              <a:buAutoNum type="arabicPeriod"/>
            </a:pPr>
            <a:r>
              <a:rPr lang="pt-BR" u="sng" dirty="0">
                <a:solidFill>
                  <a:prstClr val="black"/>
                </a:solidFill>
                <a:latin typeface="Calibri" panose="020F0502020204030204" pitchFamily="34" charset="0"/>
              </a:rPr>
              <a:t>Agitação:</a:t>
            </a:r>
          </a:p>
          <a:p>
            <a:pPr marL="342900" indent="-342900">
              <a:lnSpc>
                <a:spcPct val="150000"/>
              </a:lnSpc>
              <a:buFont typeface="Wingdings" pitchFamily="2" charset="2"/>
              <a:buChar char="ü"/>
            </a:pPr>
            <a:r>
              <a:rPr lang="pt-BR" sz="1600" dirty="0">
                <a:solidFill>
                  <a:prstClr val="black"/>
                </a:solidFill>
                <a:latin typeface="Calibri" panose="020F0502020204030204" pitchFamily="34" charset="0"/>
              </a:rPr>
              <a:t>Formação de Cone no fundo da cuba a 50rpm: Cone pode ser reduzido aumentando a velocidade de agitação para 75rpm ou até 100rpm;</a:t>
            </a:r>
          </a:p>
          <a:p>
            <a:pPr marL="342900" indent="-342900">
              <a:lnSpc>
                <a:spcPct val="150000"/>
              </a:lnSpc>
            </a:pP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225053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65</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611560" y="1772817"/>
            <a:ext cx="8248277" cy="2723823"/>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2. Fatores relacionados ao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Seleção adequada do meio de acordo com as propriedades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err="1">
                <a:solidFill>
                  <a:prstClr val="black"/>
                </a:solidFill>
                <a:latin typeface="Calibri" panose="020F0502020204030204" pitchFamily="34" charset="0"/>
              </a:rPr>
              <a:t>Deaeração</a:t>
            </a:r>
            <a:r>
              <a:rPr lang="pt-BR" sz="1600" dirty="0">
                <a:solidFill>
                  <a:prstClr val="black"/>
                </a:solidFill>
                <a:latin typeface="Calibri" panose="020F0502020204030204" pitchFamily="34" charset="0"/>
              </a:rPr>
              <a:t>.</a:t>
            </a:r>
          </a:p>
        </p:txBody>
      </p:sp>
    </p:spTree>
    <p:extLst>
      <p:ext uri="{BB962C8B-B14F-4D97-AF65-F5344CB8AC3E}">
        <p14:creationId xmlns:p14="http://schemas.microsoft.com/office/powerpoint/2010/main" val="1479765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66</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179512" y="1744350"/>
            <a:ext cx="4824537"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pH:</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Relacionado à Solubilidade;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estrutura química do fármaco </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(ácido/base);</a:t>
            </a:r>
          </a:p>
        </p:txBody>
      </p:sp>
      <p:sp>
        <p:nvSpPr>
          <p:cNvPr id="6" name="Retângulo 5"/>
          <p:cNvSpPr/>
          <p:nvPr/>
        </p:nvSpPr>
        <p:spPr>
          <a:xfrm>
            <a:off x="179512" y="3278806"/>
            <a:ext cx="4824537"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Tensão Superficial:</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Uso de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 no meio de dissolução;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Fármacos pouco solúveis ou insolúveis;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a:t>
            </a:r>
            <a:r>
              <a:rPr lang="pt-BR" sz="1600" dirty="0" err="1">
                <a:solidFill>
                  <a:prstClr val="black"/>
                </a:solidFill>
                <a:latin typeface="Calibri" panose="020F0502020204030204" pitchFamily="34" charset="0"/>
              </a:rPr>
              <a:t>Lauril</a:t>
            </a:r>
            <a:r>
              <a:rPr lang="pt-BR" sz="1600" dirty="0">
                <a:solidFill>
                  <a:prstClr val="black"/>
                </a:solidFill>
                <a:latin typeface="Calibri" panose="020F0502020204030204" pitchFamily="34" charset="0"/>
              </a:rPr>
              <a:t> Sulfato de Sódio e </a:t>
            </a:r>
            <a:r>
              <a:rPr lang="pt-BR" sz="1600" dirty="0" err="1">
                <a:solidFill>
                  <a:prstClr val="black"/>
                </a:solidFill>
                <a:latin typeface="Calibri" panose="020F0502020204030204" pitchFamily="34" charset="0"/>
              </a:rPr>
              <a:t>Polissorbato</a:t>
            </a:r>
            <a:r>
              <a:rPr lang="pt-BR" sz="1600" dirty="0">
                <a:solidFill>
                  <a:prstClr val="black"/>
                </a:solidFill>
                <a:latin typeface="Calibri" panose="020F0502020204030204" pitchFamily="34" charset="0"/>
              </a:rPr>
              <a:t> em várias concentrações.</a:t>
            </a:r>
          </a:p>
        </p:txBody>
      </p:sp>
      <p:sp>
        <p:nvSpPr>
          <p:cNvPr id="7" name="Retângulo 6"/>
          <p:cNvSpPr/>
          <p:nvPr/>
        </p:nvSpPr>
        <p:spPr>
          <a:xfrm>
            <a:off x="4618949" y="1744349"/>
            <a:ext cx="4248472" cy="3093154"/>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Volume: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Condicionado pela solubilidade do fármaco;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Deve ser de 5 a 10x maior que o volume de saturação (condição </a:t>
            </a:r>
            <a:r>
              <a:rPr lang="pt-BR" sz="1600" dirty="0" err="1">
                <a:solidFill>
                  <a:prstClr val="black"/>
                </a:solidFill>
                <a:latin typeface="Calibri" panose="020F0502020204030204" pitchFamily="34" charset="0"/>
              </a:rPr>
              <a:t>sink</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Usual: 900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/500 </a:t>
            </a:r>
            <a:r>
              <a:rPr lang="pt-BR" sz="1600" dirty="0" err="1">
                <a:solidFill>
                  <a:prstClr val="black"/>
                </a:solidFill>
                <a:latin typeface="Calibri" panose="020F0502020204030204" pitchFamily="34" charset="0"/>
              </a:rPr>
              <a:t>mL</a:t>
            </a:r>
            <a:r>
              <a:rPr lang="pt-BR" sz="1600" dirty="0">
                <a:solidFill>
                  <a:prstClr val="black"/>
                </a:solidFill>
                <a:latin typeface="Calibri" panose="020F0502020204030204" pitchFamily="34" charset="0"/>
              </a:rPr>
              <a:t>.</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Para fármacos pouco solúveis/insolúveis, possibilidade de usar outros aparatos, como </a:t>
            </a:r>
          </a:p>
          <a:p>
            <a:pPr lvl="0">
              <a:lnSpc>
                <a:spcPct val="150000"/>
              </a:lnSpc>
            </a:pPr>
            <a:r>
              <a:rPr lang="pt-BR" sz="1600" dirty="0">
                <a:solidFill>
                  <a:prstClr val="black"/>
                </a:solidFill>
                <a:latin typeface="Calibri" panose="020F0502020204030204" pitchFamily="34" charset="0"/>
              </a:rPr>
              <a:t>       USP IV e uso de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a:t>
            </a:r>
          </a:p>
        </p:txBody>
      </p:sp>
    </p:spTree>
    <p:extLst>
      <p:ext uri="{BB962C8B-B14F-4D97-AF65-F5344CB8AC3E}">
        <p14:creationId xmlns:p14="http://schemas.microsoft.com/office/powerpoint/2010/main" val="3973453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67</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179512" y="1716018"/>
            <a:ext cx="8964489" cy="4570482"/>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3. </a:t>
            </a:r>
            <a:r>
              <a:rPr lang="pt-BR" u="sng" dirty="0" err="1">
                <a:solidFill>
                  <a:prstClr val="black"/>
                </a:solidFill>
                <a:latin typeface="Calibri" panose="020F0502020204030204" pitchFamily="34" charset="0"/>
              </a:rPr>
              <a:t>Deaeração</a:t>
            </a:r>
            <a:r>
              <a:rPr lang="pt-BR" u="sng" dirty="0">
                <a:solidFill>
                  <a:prstClr val="black"/>
                </a:solidFill>
                <a:latin typeface="Calibri" panose="020F0502020204030204" pitchFamily="34" charset="0"/>
              </a:rPr>
              <a:t> do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Gases dissolvidos no meio</a:t>
            </a:r>
          </a:p>
          <a:p>
            <a:pPr lvl="0" algn="ctr">
              <a:lnSpc>
                <a:spcPct val="150000"/>
              </a:lnSpc>
            </a:pPr>
            <a:endParaRPr lang="pt-BR" sz="1600" dirty="0">
              <a:solidFill>
                <a:prstClr val="black"/>
              </a:solidFill>
              <a:latin typeface="Calibri" panose="020F0502020204030204" pitchFamily="34" charset="0"/>
            </a:endParaRPr>
          </a:p>
          <a:p>
            <a:pPr lvl="0" algn="ctr">
              <a:lnSpc>
                <a:spcPct val="150000"/>
              </a:lnSpc>
            </a:pPr>
            <a:r>
              <a:rPr lang="pt-BR" sz="1600" dirty="0">
                <a:solidFill>
                  <a:prstClr val="black"/>
                </a:solidFill>
                <a:latin typeface="Calibri" panose="020F0502020204030204" pitchFamily="34" charset="0"/>
              </a:rPr>
              <a:t>Formação de Bolhas</a:t>
            </a:r>
          </a:p>
          <a:p>
            <a:pPr lvl="0" algn="ctr">
              <a:lnSpc>
                <a:spcPct val="150000"/>
              </a:lnSpc>
            </a:pPr>
            <a:r>
              <a:rPr lang="pt-BR" sz="1600" dirty="0">
                <a:solidFill>
                  <a:prstClr val="black"/>
                </a:solidFill>
                <a:latin typeface="Calibri" panose="020F0502020204030204" pitchFamily="34" charset="0"/>
              </a:rPr>
              <a:t>(Alterações na hidrodinâmica do sistema e </a:t>
            </a:r>
          </a:p>
          <a:p>
            <a:pPr lvl="0" algn="ctr">
              <a:lnSpc>
                <a:spcPct val="150000"/>
              </a:lnSpc>
            </a:pPr>
            <a:r>
              <a:rPr lang="pt-BR" sz="1600" dirty="0">
                <a:solidFill>
                  <a:prstClr val="black"/>
                </a:solidFill>
                <a:latin typeface="Calibri" panose="020F0502020204030204" pitchFamily="34" charset="0"/>
              </a:rPr>
              <a:t>recobrimento da forma farmacêutica)</a:t>
            </a:r>
          </a:p>
          <a:p>
            <a:pPr lvl="0" algn="ctr">
              <a:lnSpc>
                <a:spcPct val="150000"/>
              </a:lnSpc>
            </a:pPr>
            <a:endParaRPr lang="pt-BR" sz="1600" dirty="0">
              <a:solidFill>
                <a:prstClr val="black"/>
              </a:solidFill>
              <a:latin typeface="Calibri" panose="020F0502020204030204" pitchFamily="34" charset="0"/>
            </a:endParaRPr>
          </a:p>
          <a:p>
            <a:pPr lvl="0">
              <a:lnSpc>
                <a:spcPct val="150000"/>
              </a:lnSpc>
            </a:pPr>
            <a:r>
              <a:rPr lang="pt-BR" sz="1600" dirty="0">
                <a:solidFill>
                  <a:prstClr val="black"/>
                </a:solidFill>
                <a:latin typeface="Calibri" panose="020F0502020204030204" pitchFamily="34" charset="0"/>
              </a:rPr>
              <a:t>            IMPORTANTE VALIDAR!!!                   Resultados Alterados</a:t>
            </a:r>
          </a:p>
          <a:p>
            <a:pPr lvl="0">
              <a:lnSpc>
                <a:spcPct val="150000"/>
              </a:lnSpc>
            </a:pPr>
            <a:r>
              <a:rPr lang="pt-BR" sz="1600" dirty="0">
                <a:solidFill>
                  <a:prstClr val="black"/>
                </a:solidFill>
                <a:latin typeface="Calibri" panose="020F0502020204030204" pitchFamily="34" charset="0"/>
              </a:rPr>
              <a:t>* Meios com </a:t>
            </a:r>
            <a:r>
              <a:rPr lang="pt-BR" sz="1600" dirty="0" err="1">
                <a:solidFill>
                  <a:prstClr val="black"/>
                </a:solidFill>
                <a:latin typeface="Calibri" panose="020F0502020204030204" pitchFamily="34" charset="0"/>
              </a:rPr>
              <a:t>tensoativos</a:t>
            </a:r>
            <a:r>
              <a:rPr lang="pt-BR" sz="1600" dirty="0">
                <a:solidFill>
                  <a:prstClr val="black"/>
                </a:solidFill>
                <a:latin typeface="Calibri" panose="020F0502020204030204" pitchFamily="34" charset="0"/>
              </a:rPr>
              <a:t> não são </a:t>
            </a:r>
            <a:r>
              <a:rPr lang="pt-BR" sz="1600" dirty="0" err="1">
                <a:solidFill>
                  <a:prstClr val="black"/>
                </a:solidFill>
                <a:latin typeface="Calibri" panose="020F0502020204030204" pitchFamily="34" charset="0"/>
              </a:rPr>
              <a:t>deaerados</a:t>
            </a:r>
            <a:r>
              <a:rPr lang="pt-BR" sz="1600" dirty="0">
                <a:solidFill>
                  <a:prstClr val="black"/>
                </a:solidFill>
                <a:latin typeface="Calibri" panose="020F0502020204030204" pitchFamily="34" charset="0"/>
              </a:rPr>
              <a:t> (formação de espuma)!!!</a:t>
            </a:r>
          </a:p>
          <a:p>
            <a:pPr lvl="0">
              <a:lnSpc>
                <a:spcPct val="150000"/>
              </a:lnSpc>
            </a:pPr>
            <a:endParaRPr lang="pt-BR" sz="1600" dirty="0">
              <a:solidFill>
                <a:prstClr val="black"/>
              </a:solidFill>
              <a:latin typeface="Calibri" panose="020F0502020204030204" pitchFamily="34" charset="0"/>
            </a:endParaRPr>
          </a:p>
          <a:p>
            <a:pPr lvl="0">
              <a:lnSpc>
                <a:spcPct val="150000"/>
              </a:lnSpc>
            </a:pPr>
            <a:endParaRPr lang="pt-BR" sz="1600" dirty="0">
              <a:solidFill>
                <a:prstClr val="black"/>
              </a:solidFill>
              <a:latin typeface="Calibri" panose="020F0502020204030204" pitchFamily="34" charset="0"/>
            </a:endParaRPr>
          </a:p>
        </p:txBody>
      </p:sp>
      <p:sp>
        <p:nvSpPr>
          <p:cNvPr id="2" name="Seta para baixo 1"/>
          <p:cNvSpPr/>
          <p:nvPr/>
        </p:nvSpPr>
        <p:spPr>
          <a:xfrm>
            <a:off x="4517739" y="2949720"/>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baixo 7"/>
          <p:cNvSpPr/>
          <p:nvPr/>
        </p:nvSpPr>
        <p:spPr>
          <a:xfrm>
            <a:off x="4513849" y="4447609"/>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p:cNvPicPr>
            <a:picLocks noChangeAspect="1"/>
          </p:cNvPicPr>
          <p:nvPr/>
        </p:nvPicPr>
        <p:blipFill>
          <a:blip r:embed="rId2"/>
          <a:stretch>
            <a:fillRect/>
          </a:stretch>
        </p:blipFill>
        <p:spPr>
          <a:xfrm>
            <a:off x="6471922" y="2042550"/>
            <a:ext cx="2059879" cy="2534421"/>
          </a:xfrm>
          <a:prstGeom prst="rect">
            <a:avLst/>
          </a:prstGeom>
        </p:spPr>
      </p:pic>
      <p:sp>
        <p:nvSpPr>
          <p:cNvPr id="12" name="Pergaminho vertical 11"/>
          <p:cNvSpPr/>
          <p:nvPr/>
        </p:nvSpPr>
        <p:spPr>
          <a:xfrm>
            <a:off x="827584" y="2348881"/>
            <a:ext cx="2016224" cy="181069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Calibri" panose="020F0502020204030204" pitchFamily="34" charset="0"/>
              </a:rPr>
              <a:t>Nunca faça um ensaio de dissolução sem </a:t>
            </a:r>
            <a:r>
              <a:rPr lang="pt-BR" sz="1600" dirty="0" err="1">
                <a:latin typeface="Calibri" panose="020F0502020204030204" pitchFamily="34" charset="0"/>
              </a:rPr>
              <a:t>deaerar</a:t>
            </a:r>
            <a:r>
              <a:rPr lang="pt-BR" sz="1600" dirty="0">
                <a:latin typeface="Calibri" panose="020F0502020204030204" pitchFamily="34" charset="0"/>
              </a:rPr>
              <a:t> o meio!</a:t>
            </a:r>
          </a:p>
        </p:txBody>
      </p:sp>
    </p:spTree>
    <p:extLst>
      <p:ext uri="{BB962C8B-B14F-4D97-AF65-F5344CB8AC3E}">
        <p14:creationId xmlns:p14="http://schemas.microsoft.com/office/powerpoint/2010/main" val="2769786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68</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179512" y="1744350"/>
            <a:ext cx="8964489" cy="1615827"/>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4. Posição da Forma Farmacêutica:</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Parâmetros que influenciam a dissolução: Flutuação ou Aderência;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Verificar a posição da forma farmacêutica assumida no início do ensaio.</a:t>
            </a:r>
          </a:p>
          <a:p>
            <a:pPr lvl="0">
              <a:lnSpc>
                <a:spcPct val="150000"/>
              </a:lnSpc>
            </a:pPr>
            <a:endParaRPr lang="pt-BR" sz="1600" dirty="0">
              <a:solidFill>
                <a:prstClr val="black"/>
              </a:solidFill>
              <a:latin typeface="Calibri" panose="020F0502020204030204" pitchFamily="34" charset="0"/>
            </a:endParaRPr>
          </a:p>
        </p:txBody>
      </p:sp>
      <p:sp>
        <p:nvSpPr>
          <p:cNvPr id="9" name="Retângulo 8"/>
          <p:cNvSpPr/>
          <p:nvPr/>
        </p:nvSpPr>
        <p:spPr>
          <a:xfrm>
            <a:off x="179511" y="3284985"/>
            <a:ext cx="6768754" cy="2316275"/>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5. Amostragem:</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Metade da distância entre o aparato (pá/cesto) e a superfície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1 cm de distância parede cuba/haste;</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Rapidez;</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Considerar 10 segundos de intervalo para jogar cada comprimido nas cubas.</a:t>
            </a:r>
          </a:p>
        </p:txBody>
      </p:sp>
      <p:pic>
        <p:nvPicPr>
          <p:cNvPr id="6" name="Imagem 5"/>
          <p:cNvPicPr>
            <a:picLocks noChangeAspect="1"/>
          </p:cNvPicPr>
          <p:nvPr/>
        </p:nvPicPr>
        <p:blipFill>
          <a:blip r:embed="rId2"/>
          <a:stretch>
            <a:fillRect/>
          </a:stretch>
        </p:blipFill>
        <p:spPr>
          <a:xfrm>
            <a:off x="6491718" y="2090859"/>
            <a:ext cx="2679707" cy="3083438"/>
          </a:xfrm>
          <a:prstGeom prst="rect">
            <a:avLst/>
          </a:prstGeom>
        </p:spPr>
      </p:pic>
      <p:sp>
        <p:nvSpPr>
          <p:cNvPr id="7" name="Estrela de 5 pontas 6"/>
          <p:cNvSpPr/>
          <p:nvPr/>
        </p:nvSpPr>
        <p:spPr>
          <a:xfrm>
            <a:off x="1979712" y="3356992"/>
            <a:ext cx="360040" cy="36004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p:cNvSpPr/>
          <p:nvPr/>
        </p:nvSpPr>
        <p:spPr>
          <a:xfrm>
            <a:off x="8028384" y="3284984"/>
            <a:ext cx="360040" cy="3600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60232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69</a:t>
            </a:fld>
            <a:endParaRPr lang="en-US" sz="1400" dirty="0">
              <a:solidFill>
                <a:srgbClr val="FFFFFF"/>
              </a:solidFill>
            </a:endParaRPr>
          </a:p>
        </p:txBody>
      </p:sp>
      <p:sp>
        <p:nvSpPr>
          <p:cNvPr id="4" name="Título 3"/>
          <p:cNvSpPr>
            <a:spLocks noGrp="1"/>
          </p:cNvSpPr>
          <p:nvPr>
            <p:ph type="title"/>
          </p:nvPr>
        </p:nvSpPr>
        <p:spPr/>
        <p:txBody>
          <a:bodyPr/>
          <a:lstStyle/>
          <a:p>
            <a:r>
              <a:rPr lang="pt-BR" dirty="0"/>
              <a:t>DISSOLUÇÃO</a:t>
            </a:r>
          </a:p>
        </p:txBody>
      </p:sp>
      <p:sp>
        <p:nvSpPr>
          <p:cNvPr id="5" name="Retângulo 4"/>
          <p:cNvSpPr/>
          <p:nvPr/>
        </p:nvSpPr>
        <p:spPr>
          <a:xfrm>
            <a:off x="179512" y="1744350"/>
            <a:ext cx="8964489" cy="1985159"/>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6. Filtração:</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Tipos de Filtros x Alterações nos Resultados;</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Fundamental verificar e validar e interferência do filtro;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Amostras Nominais devem ser centrifugadas antes da injeção/leitura.</a:t>
            </a:r>
          </a:p>
          <a:p>
            <a:pPr lvl="0">
              <a:lnSpc>
                <a:spcPct val="150000"/>
              </a:lnSpc>
            </a:pPr>
            <a:endParaRPr lang="pt-BR" sz="1600" dirty="0">
              <a:solidFill>
                <a:prstClr val="black"/>
              </a:solidFill>
              <a:latin typeface="Calibri" panose="020F0502020204030204" pitchFamily="34" charset="0"/>
            </a:endParaRPr>
          </a:p>
        </p:txBody>
      </p:sp>
      <p:sp>
        <p:nvSpPr>
          <p:cNvPr id="9" name="Retângulo 8"/>
          <p:cNvSpPr/>
          <p:nvPr/>
        </p:nvSpPr>
        <p:spPr>
          <a:xfrm>
            <a:off x="179511" y="3218981"/>
            <a:ext cx="8964489" cy="2354491"/>
          </a:xfrm>
          <a:prstGeom prst="rect">
            <a:avLst/>
          </a:prstGeom>
        </p:spPr>
        <p:txBody>
          <a:bodyPr wrap="square">
            <a:spAutoFit/>
          </a:bodyPr>
          <a:lstStyle/>
          <a:p>
            <a:pPr lvl="0">
              <a:lnSpc>
                <a:spcPct val="150000"/>
              </a:lnSpc>
            </a:pPr>
            <a:r>
              <a:rPr lang="pt-BR" u="sng" dirty="0">
                <a:solidFill>
                  <a:prstClr val="black"/>
                </a:solidFill>
                <a:latin typeface="Calibri" panose="020F0502020204030204" pitchFamily="34" charset="0"/>
              </a:rPr>
              <a:t>7. Outros Fatores:</a:t>
            </a:r>
            <a:endParaRPr lang="pt-BR" sz="1600" dirty="0">
              <a:solidFill>
                <a:prstClr val="black"/>
              </a:solidFill>
              <a:latin typeface="Calibri" panose="020F0502020204030204" pitchFamily="34" charset="0"/>
            </a:endParaRP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Temperatura;</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Viscosidade do Meio;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Vibração;</a:t>
            </a:r>
          </a:p>
          <a:p>
            <a:pPr marL="285750" indent="-285750">
              <a:lnSpc>
                <a:spcPct val="150000"/>
              </a:lnSpc>
              <a:buFont typeface="Wingdings" panose="05000000000000000000" pitchFamily="2" charset="2"/>
              <a:buChar char="ü"/>
            </a:pPr>
            <a:r>
              <a:rPr lang="pt-BR" sz="1600" dirty="0">
                <a:solidFill>
                  <a:prstClr val="black"/>
                </a:solidFill>
                <a:latin typeface="Calibri" panose="020F0502020204030204" pitchFamily="34" charset="0"/>
              </a:rPr>
              <a:t>Limpeza.</a:t>
            </a:r>
          </a:p>
          <a:p>
            <a:pPr lvl="0">
              <a:lnSpc>
                <a:spcPct val="150000"/>
              </a:lnSpc>
            </a:pPr>
            <a:endParaRPr lang="pt-BR" sz="16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97041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sultado de imagem para manual de soluções, reagentes e solven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CaixaDeTexto 6"/>
          <p:cNvSpPr txBox="1"/>
          <p:nvPr/>
        </p:nvSpPr>
        <p:spPr>
          <a:xfrm>
            <a:off x="683568" y="330699"/>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Importância do Teste de Dissolução</a:t>
            </a:r>
          </a:p>
        </p:txBody>
      </p:sp>
      <p:sp>
        <p:nvSpPr>
          <p:cNvPr id="8" name="Espaço Reservado para Conteúdo 2"/>
          <p:cNvSpPr txBox="1">
            <a:spLocks/>
          </p:cNvSpPr>
          <p:nvPr/>
        </p:nvSpPr>
        <p:spPr>
          <a:xfrm>
            <a:off x="323528" y="1412776"/>
            <a:ext cx="8450444" cy="4464496"/>
          </a:xfrm>
          <a:prstGeom prst="rect">
            <a:avLst/>
          </a:prstGeom>
        </p:spPr>
        <p:txBody>
          <a:bodyPr>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Direciona desenvolvimento e avaliação de novas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 Avaliação da estabilidade de formulações;</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Detecção em desvios de produção;</a:t>
            </a:r>
          </a:p>
          <a:p>
            <a:pPr marL="804863" algn="just">
              <a:lnSpc>
                <a:spcPct val="150000"/>
              </a:lnSpc>
              <a:spcBef>
                <a:spcPts val="0"/>
              </a:spcBef>
              <a:spcAft>
                <a:spcPts val="6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Assegura consistência de resultado lote a lote;</a:t>
            </a:r>
          </a:p>
          <a:p>
            <a:pPr marL="804863" algn="just">
              <a:spcBef>
                <a:spcPts val="0"/>
              </a:spcBef>
              <a:spcAft>
                <a:spcPts val="1200"/>
              </a:spcAft>
              <a:buFont typeface="Wingdings" panose="05000000000000000000" pitchFamily="2" charset="2"/>
              <a:buChar char="ü"/>
            </a:pPr>
            <a:r>
              <a:rPr lang="pt-BR" sz="2500" b="0" dirty="0">
                <a:latin typeface="Times New Roman" panose="02020603050405020304" pitchFamily="18" charset="0"/>
                <a:cs typeface="Times New Roman" panose="02020603050405020304" pitchFamily="18" charset="0"/>
              </a:rPr>
              <a:t>Entendimento do processo e liberação para formas farmacêuticas modificadas.</a:t>
            </a:r>
          </a:p>
          <a:p>
            <a:pPr marL="1160463">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pt-BR" sz="25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999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
        <p:nvSpPr>
          <p:cNvPr id="8" name="Espaço Reservado para Conteúdo 2"/>
          <p:cNvSpPr txBox="1">
            <a:spLocks/>
          </p:cNvSpPr>
          <p:nvPr/>
        </p:nvSpPr>
        <p:spPr bwMode="auto">
          <a:xfrm>
            <a:off x="107504" y="1772816"/>
            <a:ext cx="878743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pt-BR" dirty="0"/>
              <a:t>	</a:t>
            </a:r>
            <a:r>
              <a:rPr lang="pt-BR" b="0" dirty="0">
                <a:latin typeface="Times New Roman" panose="02020603050405020304" pitchFamily="18" charset="0"/>
                <a:cs typeface="Times New Roman" panose="02020603050405020304" pitchFamily="18" charset="0"/>
              </a:rPr>
              <a:t>Critérios de Aceitação de Dissolução:</a:t>
            </a:r>
          </a:p>
          <a:p>
            <a:pPr marL="0" lvl="0" indent="0" algn="ctr">
              <a:buNone/>
            </a:pPr>
            <a:r>
              <a:rPr lang="pt-BR" sz="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 ” </a:t>
            </a:r>
            <a:endParaRPr lang="pt-BR"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endParaRPr lang="pt-BR" sz="500" dirty="0">
              <a:latin typeface="Times New Roman" panose="02020603050405020304" pitchFamily="18" charset="0"/>
              <a:cs typeface="Times New Roman" panose="02020603050405020304" pitchFamily="18" charset="0"/>
            </a:endParaRPr>
          </a:p>
          <a:p>
            <a:pPr marL="0" indent="0">
              <a:buNone/>
            </a:pPr>
            <a:r>
              <a:rPr lang="pt-BR" sz="2200" dirty="0">
                <a:latin typeface="Times New Roman" panose="02020603050405020304" pitchFamily="18" charset="0"/>
                <a:cs typeface="Times New Roman" panose="02020603050405020304" pitchFamily="18" charset="0"/>
              </a:rPr>
              <a:t>	     </a:t>
            </a:r>
            <a:r>
              <a:rPr lang="pt-BR" sz="1600" b="0" dirty="0">
                <a:latin typeface="Arial" panose="020B0604020202020204" pitchFamily="34" charset="0"/>
                <a:cs typeface="Arial" panose="020B0604020202020204" pitchFamily="34" charset="0"/>
              </a:rPr>
              <a:t>símbolo utilizado para expressar limites especificados de dissolução</a:t>
            </a:r>
          </a:p>
          <a:p>
            <a:pPr marL="0" lvl="0" indent="0" algn="ctr">
              <a:buNone/>
            </a:pP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pt-BR" sz="50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7" name="Retângulo 6"/>
          <p:cNvSpPr/>
          <p:nvPr/>
        </p:nvSpPr>
        <p:spPr>
          <a:xfrm>
            <a:off x="395536" y="4332157"/>
            <a:ext cx="8640960" cy="1324209"/>
          </a:xfrm>
          <a:prstGeom prst="rect">
            <a:avLst/>
          </a:prstGeom>
        </p:spPr>
        <p:txBody>
          <a:bodyPr wrap="square">
            <a:spAutoFit/>
          </a:bodyPr>
          <a:lstStyle/>
          <a:p>
            <a:endParaRPr lang="pt-BR" dirty="0"/>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um único ponto: fármacos altamente solúveis;</a:t>
            </a:r>
            <a:endParaRPr lang="pt-BR" sz="1200" b="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pt-BR" sz="2200" b="0" dirty="0">
                <a:latin typeface="Times New Roman" panose="02020603050405020304" pitchFamily="18" charset="0"/>
                <a:cs typeface="Times New Roman" panose="02020603050405020304" pitchFamily="18" charset="0"/>
              </a:rPr>
              <a:t>Especificações de dois pontos: fármacos pouco solúveis em água</a:t>
            </a:r>
            <a:r>
              <a:rPr lang="pt-BR"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1177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259632" y="189355"/>
            <a:ext cx="7553671"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Critérios de Aceitação </a:t>
            </a:r>
          </a:p>
        </p:txBody>
      </p:sp>
    </p:spTree>
    <p:extLst>
      <p:ext uri="{BB962C8B-B14F-4D97-AF65-F5344CB8AC3E}">
        <p14:creationId xmlns:p14="http://schemas.microsoft.com/office/powerpoint/2010/main" val="2240299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587375" y="1500188"/>
            <a:ext cx="49133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eaLnBrk="1" hangingPunct="1"/>
            <a:endParaRPr lang="pt-BR" altLang="pt-BR" sz="2200">
              <a:solidFill>
                <a:srgbClr val="06569F"/>
              </a:solidFill>
              <a:cs typeface="Arial" panose="020B0604020202020204" pitchFamily="34" charset="0"/>
            </a:endParaRPr>
          </a:p>
          <a:p>
            <a:pPr eaLnBrk="1" hangingPunct="1"/>
            <a:endParaRPr lang="pt-BR" altLang="pt-BR" sz="2200">
              <a:solidFill>
                <a:srgbClr val="06569F"/>
              </a:solidFill>
              <a:cs typeface="Arial" panose="020B0604020202020204" pitchFamily="34" charset="0"/>
            </a:endParaRPr>
          </a:p>
        </p:txBody>
      </p:sp>
      <p:sp>
        <p:nvSpPr>
          <p:cNvPr id="4" name="CaixaDeTexto 3"/>
          <p:cNvSpPr txBox="1"/>
          <p:nvPr/>
        </p:nvSpPr>
        <p:spPr>
          <a:xfrm>
            <a:off x="646113" y="170815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sp>
        <p:nvSpPr>
          <p:cNvPr id="9" name="CaixaDeTexto 8"/>
          <p:cNvSpPr txBox="1"/>
          <p:nvPr/>
        </p:nvSpPr>
        <p:spPr>
          <a:xfrm>
            <a:off x="5021263" y="167640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pic>
        <p:nvPicPr>
          <p:cNvPr id="55301" name="Picture 2" descr="Foto PD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0"/>
            <a:ext cx="5551487" cy="5832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CaixaDeTexto 7"/>
          <p:cNvSpPr txBox="1">
            <a:spLocks noChangeArrowheads="1"/>
          </p:cNvSpPr>
          <p:nvPr/>
        </p:nvSpPr>
        <p:spPr bwMode="auto">
          <a:xfrm>
            <a:off x="-412704" y="4723402"/>
            <a:ext cx="4071938" cy="769441"/>
          </a:xfrm>
          <a:prstGeom prst="rect">
            <a:avLst/>
          </a:prstGeom>
          <a:noFill/>
          <a:ln w="9525">
            <a:noFill/>
            <a:miter lim="800000"/>
            <a:headEnd/>
            <a:tailEnd/>
          </a:ln>
        </p:spPr>
        <p:txBody>
          <a:bodyPr>
            <a:spAutoFit/>
          </a:bodyPr>
          <a:lstStyle/>
          <a:p>
            <a:pPr algn="ctr" eaLnBrk="1" hangingPunct="1">
              <a:defRPr/>
            </a:pPr>
            <a:r>
              <a:rPr lang="pt-BR" sz="4400" b="1" dirty="0">
                <a:solidFill>
                  <a:schemeClr val="tx2"/>
                </a:solidFill>
                <a:latin typeface="Times New Roman" panose="02020603050405020304" pitchFamily="18" charset="0"/>
                <a:cs typeface="Times New Roman" panose="02020603050405020304" pitchFamily="18" charset="0"/>
              </a:rPr>
              <a:t>Obrigado!</a:t>
            </a:r>
          </a:p>
        </p:txBody>
      </p:sp>
    </p:spTree>
    <p:extLst>
      <p:ext uri="{BB962C8B-B14F-4D97-AF65-F5344CB8AC3E}">
        <p14:creationId xmlns:p14="http://schemas.microsoft.com/office/powerpoint/2010/main" val="245669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587375" y="1500188"/>
            <a:ext cx="49133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eaLnBrk="1" hangingPunct="1"/>
            <a:endParaRPr lang="pt-BR" altLang="pt-BR" sz="2200">
              <a:solidFill>
                <a:srgbClr val="06569F"/>
              </a:solidFill>
              <a:cs typeface="Arial" panose="020B0604020202020204" pitchFamily="34" charset="0"/>
            </a:endParaRPr>
          </a:p>
          <a:p>
            <a:pPr eaLnBrk="1" hangingPunct="1"/>
            <a:endParaRPr lang="pt-BR" altLang="pt-BR" sz="2200">
              <a:solidFill>
                <a:srgbClr val="06569F"/>
              </a:solidFill>
              <a:cs typeface="Arial" panose="020B0604020202020204" pitchFamily="34" charset="0"/>
            </a:endParaRPr>
          </a:p>
        </p:txBody>
      </p:sp>
      <p:sp>
        <p:nvSpPr>
          <p:cNvPr id="4" name="CaixaDeTexto 3"/>
          <p:cNvSpPr txBox="1"/>
          <p:nvPr/>
        </p:nvSpPr>
        <p:spPr>
          <a:xfrm>
            <a:off x="646113" y="170815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sp>
        <p:nvSpPr>
          <p:cNvPr id="9" name="CaixaDeTexto 8"/>
          <p:cNvSpPr txBox="1"/>
          <p:nvPr/>
        </p:nvSpPr>
        <p:spPr>
          <a:xfrm>
            <a:off x="5021263" y="1676400"/>
            <a:ext cx="530225" cy="646113"/>
          </a:xfrm>
          <a:prstGeom prst="rect">
            <a:avLst/>
          </a:prstGeom>
          <a:noFill/>
        </p:spPr>
        <p:txBody>
          <a:bodyPr wrap="none">
            <a:spAutoFit/>
          </a:bodyPr>
          <a:lstStyle/>
          <a:p>
            <a:pPr eaLnBrk="1" hangingPunct="1">
              <a:defRPr/>
            </a:pPr>
            <a:endParaRPr lang="pt-BR" dirty="0">
              <a:latin typeface="Arial" charset="0"/>
            </a:endParaRPr>
          </a:p>
          <a:p>
            <a:pPr marL="342900" indent="-342900" eaLnBrk="1" hangingPunct="1">
              <a:buFontTx/>
              <a:buAutoNum type="arabicPlain" startAt="12"/>
              <a:defRPr/>
            </a:pPr>
            <a:endParaRPr lang="pt-BR" dirty="0">
              <a:latin typeface="Arial" charset="0"/>
            </a:endParaRPr>
          </a:p>
        </p:txBody>
      </p:sp>
      <p:sp>
        <p:nvSpPr>
          <p:cNvPr id="2" name="Retângulo 1">
            <a:extLst>
              <a:ext uri="{FF2B5EF4-FFF2-40B4-BE49-F238E27FC236}">
                <a16:creationId xmlns:a16="http://schemas.microsoft.com/office/drawing/2014/main" id="{51D4B1EA-CB46-4D35-9DA0-244D3CF29B0F}"/>
              </a:ext>
            </a:extLst>
          </p:cNvPr>
          <p:cNvSpPr/>
          <p:nvPr/>
        </p:nvSpPr>
        <p:spPr>
          <a:xfrm>
            <a:off x="398463" y="1708150"/>
            <a:ext cx="4572000" cy="923330"/>
          </a:xfrm>
          <a:prstGeom prst="rect">
            <a:avLst/>
          </a:prstGeom>
        </p:spPr>
        <p:txBody>
          <a:bodyPr>
            <a:spAutoFit/>
          </a:bodyPr>
          <a:lstStyle/>
          <a:p>
            <a:r>
              <a:rPr lang="pt-PT" dirty="0"/>
              <a:t>https://www.labhut.com/education-centre/about-dissolution-testing/about-dissolution-vessels.html</a:t>
            </a:r>
          </a:p>
        </p:txBody>
      </p:sp>
      <p:sp>
        <p:nvSpPr>
          <p:cNvPr id="5" name="Retângulo 4">
            <a:extLst>
              <a:ext uri="{FF2B5EF4-FFF2-40B4-BE49-F238E27FC236}">
                <a16:creationId xmlns:a16="http://schemas.microsoft.com/office/drawing/2014/main" id="{A01106DE-649D-439D-8984-B1D2135D6E17}"/>
              </a:ext>
            </a:extLst>
          </p:cNvPr>
          <p:cNvSpPr/>
          <p:nvPr/>
        </p:nvSpPr>
        <p:spPr>
          <a:xfrm>
            <a:off x="2286000" y="3105835"/>
            <a:ext cx="4572000" cy="646331"/>
          </a:xfrm>
          <a:prstGeom prst="rect">
            <a:avLst/>
          </a:prstGeom>
        </p:spPr>
        <p:txBody>
          <a:bodyPr>
            <a:spAutoFit/>
          </a:bodyPr>
          <a:lstStyle/>
          <a:p>
            <a:r>
              <a:rPr lang="pt-PT" b="0" dirty="0">
                <a:solidFill>
                  <a:srgbClr val="307095"/>
                </a:solidFill>
                <a:latin typeface="helvetica" panose="020B0604020202020204" pitchFamily="34" charset="0"/>
                <a:hlinkClick r:id="rId3"/>
              </a:rPr>
              <a:t>http://www.dissolutiontech.com/DTresour/1996Articles/DT199605_A02.pdf</a:t>
            </a:r>
            <a:endParaRPr lang="pt-PT" dirty="0"/>
          </a:p>
        </p:txBody>
      </p:sp>
      <p:sp>
        <p:nvSpPr>
          <p:cNvPr id="6" name="Retângulo 5">
            <a:extLst>
              <a:ext uri="{FF2B5EF4-FFF2-40B4-BE49-F238E27FC236}">
                <a16:creationId xmlns:a16="http://schemas.microsoft.com/office/drawing/2014/main" id="{F2A7A3D9-8317-48CD-9600-E23296AB551A}"/>
              </a:ext>
            </a:extLst>
          </p:cNvPr>
          <p:cNvSpPr/>
          <p:nvPr/>
        </p:nvSpPr>
        <p:spPr>
          <a:xfrm>
            <a:off x="1835696" y="4226521"/>
            <a:ext cx="4572000" cy="1200329"/>
          </a:xfrm>
          <a:prstGeom prst="rect">
            <a:avLst/>
          </a:prstGeom>
        </p:spPr>
        <p:txBody>
          <a:bodyPr>
            <a:spAutoFit/>
          </a:bodyPr>
          <a:lstStyle/>
          <a:p>
            <a:r>
              <a:rPr lang="pt-PT" b="0" dirty="0">
                <a:solidFill>
                  <a:srgbClr val="307095"/>
                </a:solidFill>
                <a:latin typeface="helvetica" panose="020B0604020202020204" pitchFamily="34" charset="0"/>
                <a:hlinkClick r:id="rId4"/>
              </a:rPr>
              <a:t>http://www.dissolutiontech.com/DTresour/200702Articles/DT200702_A04.pdf</a:t>
            </a:r>
            <a:endParaRPr lang="pt-PT" b="0" dirty="0">
              <a:solidFill>
                <a:srgbClr val="333333"/>
              </a:solidFill>
              <a:latin typeface="helvetica" panose="020B0604020202020204" pitchFamily="34" charset="0"/>
            </a:endParaRPr>
          </a:p>
          <a:p>
            <a:r>
              <a:rPr lang="pt-PT" b="0" dirty="0">
                <a:solidFill>
                  <a:srgbClr val="307095"/>
                </a:solidFill>
                <a:latin typeface="helvetica" panose="020B0604020202020204" pitchFamily="34" charset="0"/>
                <a:hlinkClick r:id="rId5"/>
              </a:rPr>
              <a:t>http://www.dissolutiontech.com/DTresour/200511Articles/DT200511_A02.pdf</a:t>
            </a:r>
            <a:endParaRPr lang="pt-PT"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279946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dirty="0">
                <a:latin typeface="Times New Roman" panose="02020603050405020304" pitchFamily="18" charset="0"/>
                <a:cs typeface="Times New Roman" panose="02020603050405020304" pitchFamily="18" charset="0"/>
              </a:rPr>
              <a:t> </a:t>
            </a:r>
            <a:r>
              <a:rPr lang="pt-BR" sz="2300" b="0" u="sng" dirty="0">
                <a:latin typeface="Times New Roman" panose="02020603050405020304" pitchFamily="18" charset="0"/>
                <a:cs typeface="Times New Roman" panose="02020603050405020304" pitchFamily="18" charset="0"/>
              </a:rPr>
              <a:t>Liberação Imediata:</a:t>
            </a:r>
            <a:r>
              <a:rPr lang="pt-BR" sz="2300" b="0" dirty="0">
                <a:latin typeface="Times New Roman" panose="02020603050405020304" pitchFamily="18" charset="0"/>
                <a:cs typeface="Times New Roman" panose="02020603050405020304" pitchFamily="18" charset="0"/>
              </a:rPr>
              <a:t> a dose total da substância ativa é disponibilizada rapidamente. </a:t>
            </a:r>
            <a:r>
              <a:rPr lang="pt-BR" sz="2300" b="0" i="1" u="sng" dirty="0">
                <a:latin typeface="Times New Roman" panose="02020603050405020304" pitchFamily="18" charset="0"/>
                <a:cs typeface="Times New Roman" panose="02020603050405020304" pitchFamily="18" charset="0"/>
              </a:rPr>
              <a:t>In</a:t>
            </a:r>
            <a:r>
              <a:rPr lang="pt-BR" sz="2300" b="0" i="1" dirty="0">
                <a:latin typeface="Times New Roman" panose="02020603050405020304" pitchFamily="18" charset="0"/>
                <a:cs typeface="Times New Roman" panose="02020603050405020304" pitchFamily="18" charset="0"/>
              </a:rPr>
              <a:t> </a:t>
            </a:r>
            <a:r>
              <a:rPr lang="pt-BR" sz="2300" b="0" i="1" u="sng" dirty="0">
                <a:latin typeface="Times New Roman" panose="02020603050405020304" pitchFamily="18" charset="0"/>
                <a:cs typeface="Times New Roman" panose="02020603050405020304" pitchFamily="18" charset="0"/>
              </a:rPr>
              <a:t>vitro</a:t>
            </a:r>
            <a:r>
              <a:rPr lang="pt-BR" sz="2300" b="0" dirty="0">
                <a:latin typeface="Times New Roman" panose="02020603050405020304" pitchFamily="18" charset="0"/>
                <a:cs typeface="Times New Roman" panose="02020603050405020304" pitchFamily="18" charset="0"/>
              </a:rPr>
              <a:t>, apresenta em geral dissolução média de no mínimo 75% em até 45 minutos);</a:t>
            </a:r>
          </a:p>
          <a:p>
            <a:pPr algn="just">
              <a:buFont typeface="Wingdings" panose="05000000000000000000" pitchFamily="2" charset="2"/>
              <a:buChar char="Ø"/>
            </a:pPr>
            <a:endParaRPr lang="pt-BR" sz="23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muito rápida: </a:t>
            </a:r>
            <a:r>
              <a:rPr lang="pt-BR" sz="1900" b="0" dirty="0">
                <a:latin typeface="Times New Roman" panose="02020603050405020304" pitchFamily="18" charset="0"/>
                <a:cs typeface="Times New Roman" panose="02020603050405020304" pitchFamily="18" charset="0"/>
              </a:rPr>
              <a:t>Dissolução média de no mínimo 85% da substância ativa em até 15 minutos;</a:t>
            </a:r>
          </a:p>
          <a:p>
            <a:pPr lvl="1" algn="just">
              <a:buFont typeface="Wingdings" panose="05000000000000000000" pitchFamily="2" charset="2"/>
              <a:buChar char="Ø"/>
            </a:pPr>
            <a:endParaRPr lang="pt-BR" sz="1900" b="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pt-BR" sz="1900" b="0" u="sng" dirty="0">
                <a:latin typeface="Times New Roman" panose="02020603050405020304" pitchFamily="18" charset="0"/>
                <a:cs typeface="Times New Roman" panose="02020603050405020304" pitchFamily="18" charset="0"/>
              </a:rPr>
              <a:t>Dissolução rápida:</a:t>
            </a:r>
            <a:r>
              <a:rPr lang="pt-BR" sz="1900" b="0" dirty="0">
                <a:latin typeface="Times New Roman" panose="02020603050405020304" pitchFamily="18" charset="0"/>
                <a:cs typeface="Times New Roman" panose="02020603050405020304" pitchFamily="18" charset="0"/>
              </a:rPr>
              <a:t> Dissolução média de no mínimo 85% da substância ativa em até 30 minutos.</a:t>
            </a:r>
          </a:p>
        </p:txBody>
      </p:sp>
    </p:spTree>
    <p:extLst>
      <p:ext uri="{BB962C8B-B14F-4D97-AF65-F5344CB8AC3E}">
        <p14:creationId xmlns:p14="http://schemas.microsoft.com/office/powerpoint/2010/main" val="205800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83568" y="332656"/>
            <a:ext cx="8064896" cy="707886"/>
          </a:xfrm>
          <a:prstGeom prst="rect">
            <a:avLst/>
          </a:prstGeom>
          <a:noFill/>
          <a:ln>
            <a:noFill/>
          </a:ln>
        </p:spPr>
        <p:txBody>
          <a:bodyPr wrap="square">
            <a:spAutoFit/>
          </a:bodyPr>
          <a:lstStyle>
            <a:defPPr>
              <a:defRPr lang="pt-BR"/>
            </a:defPPr>
            <a:lvl1pPr>
              <a:defRPr sz="3200">
                <a:cs typeface="Arial" pitchFamily="34" charset="0"/>
              </a:defRPr>
            </a:lvl1pPr>
          </a:lstStyle>
          <a:p>
            <a:r>
              <a:rPr lang="pt-BR" sz="4000" dirty="0">
                <a:solidFill>
                  <a:schemeClr val="accent1">
                    <a:lumMod val="75000"/>
                  </a:schemeClr>
                </a:solidFill>
                <a:latin typeface="Times New Roman" panose="02020603050405020304" pitchFamily="18" charset="0"/>
                <a:cs typeface="Times New Roman" panose="02020603050405020304" pitchFamily="18" charset="0"/>
              </a:rPr>
              <a:t>Formas Farmacêuticas</a:t>
            </a:r>
          </a:p>
        </p:txBody>
      </p:sp>
      <p:sp>
        <p:nvSpPr>
          <p:cNvPr id="4" name="CaixaDeTexto 3"/>
          <p:cNvSpPr txBox="1"/>
          <p:nvPr/>
        </p:nvSpPr>
        <p:spPr>
          <a:xfrm>
            <a:off x="395536" y="4176934"/>
            <a:ext cx="8352928" cy="646331"/>
          </a:xfrm>
          <a:prstGeom prst="rect">
            <a:avLst/>
          </a:prstGeom>
          <a:noFill/>
        </p:spPr>
        <p:txBody>
          <a:bodyPr wrap="square" rtlCol="0">
            <a:spAutoFit/>
          </a:bodyPr>
          <a:lstStyle/>
          <a:p>
            <a:endParaRPr lang="pt-BR" dirty="0"/>
          </a:p>
          <a:p>
            <a:endParaRPr lang="pt-BR" dirty="0"/>
          </a:p>
        </p:txBody>
      </p:sp>
      <p:sp>
        <p:nvSpPr>
          <p:cNvPr id="7" name="Espaço Reservado para Conteúdo 2"/>
          <p:cNvSpPr txBox="1">
            <a:spLocks/>
          </p:cNvSpPr>
          <p:nvPr/>
        </p:nvSpPr>
        <p:spPr>
          <a:xfrm>
            <a:off x="0" y="1412776"/>
            <a:ext cx="8964488" cy="4392488"/>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Prolongada:</a:t>
            </a:r>
            <a:r>
              <a:rPr lang="pt-BR" sz="2300" b="0" dirty="0">
                <a:latin typeface="Times New Roman" panose="02020603050405020304" pitchFamily="18" charset="0"/>
                <a:cs typeface="Times New Roman" panose="02020603050405020304" pitchFamily="18" charset="0"/>
              </a:rPr>
              <a:t> apresenta liberação modificada, em que a substância ativa é disponibilizada gradualmente da forma farmacêutica por um período prolongado;</a:t>
            </a:r>
          </a:p>
          <a:p>
            <a:pPr marL="0" indent="0" algn="just">
              <a:buFont typeface="Arial" pitchFamily="34" charset="0"/>
              <a:buNone/>
            </a:pPr>
            <a:endParaRPr lang="pt-BR" sz="2300" b="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300" b="0" u="sng" dirty="0">
                <a:latin typeface="Times New Roman" panose="02020603050405020304" pitchFamily="18" charset="0"/>
                <a:cs typeface="Times New Roman" panose="02020603050405020304" pitchFamily="18" charset="0"/>
              </a:rPr>
              <a:t>Liberação Retardada:</a:t>
            </a:r>
            <a:r>
              <a:rPr lang="pt-BR" sz="2300" b="0" dirty="0">
                <a:latin typeface="Times New Roman" panose="02020603050405020304" pitchFamily="18" charset="0"/>
                <a:cs typeface="Times New Roman" panose="02020603050405020304" pitchFamily="18" charset="0"/>
              </a:rPr>
              <a:t> apresenta liberação modificada em que a substância ativa é liberada diferente daquele tempo após sua administração. (Ex. gastro-resistente).</a:t>
            </a:r>
          </a:p>
        </p:txBody>
      </p:sp>
    </p:spTree>
    <p:extLst>
      <p:ext uri="{BB962C8B-B14F-4D97-AF65-F5344CB8AC3E}">
        <p14:creationId xmlns:p14="http://schemas.microsoft.com/office/powerpoint/2010/main" val="286734387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12435</TotalTime>
  <Words>3725</Words>
  <Application>Microsoft Office PowerPoint</Application>
  <PresentationFormat>Apresentação na tela (4:3)</PresentationFormat>
  <Paragraphs>709</Paragraphs>
  <Slides>73</Slides>
  <Notes>3</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73</vt:i4>
      </vt:variant>
    </vt:vector>
  </HeadingPairs>
  <TitlesOfParts>
    <vt:vector size="86" baseType="lpstr">
      <vt:lpstr>Arial</vt:lpstr>
      <vt:lpstr>Calibri</vt:lpstr>
      <vt:lpstr>Cambria Math</vt:lpstr>
      <vt:lpstr>Geneva</vt:lpstr>
      <vt:lpstr>Google Sans</vt:lpstr>
      <vt:lpstr>helvetica</vt:lpstr>
      <vt:lpstr>Hind</vt:lpstr>
      <vt:lpstr>Open Sans</vt:lpstr>
      <vt:lpstr>SegoeUI</vt:lpstr>
      <vt:lpstr>SegoeUI-Bold</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DISSOLUÇÃO</vt:lpstr>
      <vt:lpstr>DISSOLUÇÃO</vt:lpstr>
      <vt:lpstr>DISSOLUÇÃO</vt:lpstr>
      <vt:lpstr>DISSOLUÇÃO</vt:lpstr>
      <vt:lpstr>DISSOLUÇÃO</vt:lpstr>
      <vt:lpstr>DISSOLUÇÃO</vt:lpstr>
      <vt:lpstr>DISSOLUÇÃO</vt:lpstr>
      <vt:lpstr>DISSOLUÇÃO</vt:lpstr>
      <vt:lpstr>DISSOLUÇÃO</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giovana.pacini</dc:creator>
  <cp:lastModifiedBy>CQ - Unid.1 - Rafael Lopes / Fisicoquimico</cp:lastModifiedBy>
  <cp:revision>931</cp:revision>
  <cp:lastPrinted>2014-12-17T09:30:30Z</cp:lastPrinted>
  <dcterms:created xsi:type="dcterms:W3CDTF">2009-07-20T16:39:18Z</dcterms:created>
  <dcterms:modified xsi:type="dcterms:W3CDTF">2021-03-19T10:31:55Z</dcterms:modified>
</cp:coreProperties>
</file>